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646" r:id="rId2"/>
    <p:sldId id="653" r:id="rId3"/>
    <p:sldId id="656" r:id="rId4"/>
    <p:sldId id="647" r:id="rId5"/>
    <p:sldId id="648" r:id="rId6"/>
    <p:sldId id="650" r:id="rId7"/>
    <p:sldId id="651" r:id="rId8"/>
    <p:sldId id="652" r:id="rId9"/>
    <p:sldId id="658" r:id="rId10"/>
    <p:sldId id="666" r:id="rId11"/>
    <p:sldId id="659" r:id="rId12"/>
    <p:sldId id="661" r:id="rId13"/>
    <p:sldId id="673" r:id="rId14"/>
    <p:sldId id="668" r:id="rId15"/>
    <p:sldId id="662" r:id="rId16"/>
    <p:sldId id="674" r:id="rId17"/>
    <p:sldId id="660" r:id="rId18"/>
    <p:sldId id="667" r:id="rId19"/>
    <p:sldId id="669" r:id="rId20"/>
    <p:sldId id="672" r:id="rId21"/>
    <p:sldId id="665" r:id="rId22"/>
    <p:sldId id="664" r:id="rId23"/>
    <p:sldId id="649" r:id="rId2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7A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3" autoAdjust="0"/>
    <p:restoredTop sz="97557" autoAdjust="0"/>
  </p:normalViewPr>
  <p:slideViewPr>
    <p:cSldViewPr snapToObjects="1">
      <p:cViewPr varScale="1">
        <p:scale>
          <a:sx n="119" d="100"/>
          <a:sy n="119" d="100"/>
        </p:scale>
        <p:origin x="-183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9DFA57-C133-7F4D-8CBF-CA441001F116}" type="datetimeFigureOut">
              <a:rPr kumimoji="1" lang="ja-JP" altLang="en-US" smtClean="0"/>
              <a:t>18/06/20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688E97-9C13-3E4D-A17D-A9839DE4E3FC}" type="slidenum">
              <a:rPr kumimoji="1" lang="ja-JP" altLang="en-US" smtClean="0"/>
              <a:t>‹#›</a:t>
            </a:fld>
            <a:endParaRPr kumimoji="1" lang="ja-JP" altLang="en-US"/>
          </a:p>
        </p:txBody>
      </p:sp>
    </p:spTree>
    <p:extLst>
      <p:ext uri="{BB962C8B-B14F-4D97-AF65-F5344CB8AC3E}">
        <p14:creationId xmlns:p14="http://schemas.microsoft.com/office/powerpoint/2010/main" val="1446106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87222E-A1A6-CF4B-9730-037995B3F7DF}" type="datetimeFigureOut">
              <a:rPr lang="ja-JP" altLang="en-US" smtClean="0"/>
              <a:pPr/>
              <a:t>18/06/20</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745CE-F834-9243-85BF-12496E4235B3}" type="slidenum">
              <a:rPr lang="ja-JP" altLang="en-US" smtClean="0"/>
              <a:pPr/>
              <a:t>‹#›</a:t>
            </a:fld>
            <a:endParaRPr lang="ja-JP" altLang="en-US"/>
          </a:p>
        </p:txBody>
      </p:sp>
    </p:spTree>
    <p:extLst>
      <p:ext uri="{BB962C8B-B14F-4D97-AF65-F5344CB8AC3E}">
        <p14:creationId xmlns:p14="http://schemas.microsoft.com/office/powerpoint/2010/main" val="35411136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1</a:t>
            </a:fld>
            <a:endParaRPr lang="ja-JP" altLang="en-US"/>
          </a:p>
        </p:txBody>
      </p:sp>
    </p:spTree>
    <p:extLst>
      <p:ext uri="{BB962C8B-B14F-4D97-AF65-F5344CB8AC3E}">
        <p14:creationId xmlns:p14="http://schemas.microsoft.com/office/powerpoint/2010/main" val="384708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2</a:t>
            </a:fld>
            <a:endParaRPr lang="ja-JP" altLang="en-US"/>
          </a:p>
        </p:txBody>
      </p:sp>
    </p:spTree>
    <p:extLst>
      <p:ext uri="{BB962C8B-B14F-4D97-AF65-F5344CB8AC3E}">
        <p14:creationId xmlns:p14="http://schemas.microsoft.com/office/powerpoint/2010/main" val="426021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3</a:t>
            </a:fld>
            <a:endParaRPr lang="ja-JP" altLang="en-US"/>
          </a:p>
        </p:txBody>
      </p:sp>
    </p:spTree>
    <p:extLst>
      <p:ext uri="{BB962C8B-B14F-4D97-AF65-F5344CB8AC3E}">
        <p14:creationId xmlns:p14="http://schemas.microsoft.com/office/powerpoint/2010/main" val="64299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4</a:t>
            </a:fld>
            <a:endParaRPr lang="ja-JP" altLang="en-US"/>
          </a:p>
        </p:txBody>
      </p:sp>
    </p:spTree>
    <p:extLst>
      <p:ext uri="{BB962C8B-B14F-4D97-AF65-F5344CB8AC3E}">
        <p14:creationId xmlns:p14="http://schemas.microsoft.com/office/powerpoint/2010/main" val="274055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5</a:t>
            </a:fld>
            <a:endParaRPr lang="ja-JP" altLang="en-US"/>
          </a:p>
        </p:txBody>
      </p:sp>
    </p:spTree>
    <p:extLst>
      <p:ext uri="{BB962C8B-B14F-4D97-AF65-F5344CB8AC3E}">
        <p14:creationId xmlns:p14="http://schemas.microsoft.com/office/powerpoint/2010/main" val="3129157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6</a:t>
            </a:fld>
            <a:endParaRPr lang="ja-JP" altLang="en-US"/>
          </a:p>
        </p:txBody>
      </p:sp>
    </p:spTree>
    <p:extLst>
      <p:ext uri="{BB962C8B-B14F-4D97-AF65-F5344CB8AC3E}">
        <p14:creationId xmlns:p14="http://schemas.microsoft.com/office/powerpoint/2010/main" val="27930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7</a:t>
            </a:fld>
            <a:endParaRPr lang="ja-JP" altLang="en-US"/>
          </a:p>
        </p:txBody>
      </p:sp>
    </p:spTree>
    <p:extLst>
      <p:ext uri="{BB962C8B-B14F-4D97-AF65-F5344CB8AC3E}">
        <p14:creationId xmlns:p14="http://schemas.microsoft.com/office/powerpoint/2010/main" val="224389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E745CE-F834-9243-85BF-12496E4235B3}" type="slidenum">
              <a:rPr lang="ja-JP" altLang="en-US" smtClean="0"/>
              <a:pPr/>
              <a:t>8</a:t>
            </a:fld>
            <a:endParaRPr lang="ja-JP" altLang="en-US"/>
          </a:p>
        </p:txBody>
      </p:sp>
    </p:spTree>
    <p:extLst>
      <p:ext uri="{BB962C8B-B14F-4D97-AF65-F5344CB8AC3E}">
        <p14:creationId xmlns:p14="http://schemas.microsoft.com/office/powerpoint/2010/main" val="160011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p>
            <a:fld id="{E50AEE3F-AF51-414E-A50B-ADA22807F02B}" type="datetime1">
              <a:rPr lang="ja-JP" altLang="en-US" smtClean="0"/>
              <a:t>18/06/20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BCEE8184-47F2-AB46-AC05-422B8B7C0C92}" type="datetime1">
              <a:rPr lang="ja-JP" altLang="en-US" smtClean="0"/>
              <a:t>18/06/20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65D4E8AB-9DB4-AD43-BDD7-A128CA7B76EA}" type="datetime1">
              <a:rPr lang="ja-JP" altLang="en-US" smtClean="0"/>
              <a:t>18/06/20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3B38CD14-025B-1C42-8E7A-909E4118A1BD}" type="datetime1">
              <a:rPr lang="ja-JP" altLang="en-US" smtClean="0"/>
              <a:t>18/06/20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p>
            <a:fld id="{4793C432-A8F6-C349-BEFA-A4E49AAF7AAB}" type="datetime1">
              <a:rPr lang="ja-JP" altLang="en-US" smtClean="0"/>
              <a:t>18/06/20</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p>
            <a:fld id="{1F7050EC-E640-7C47-8719-C2584C8E504F}" type="datetime1">
              <a:rPr lang="ja-JP" altLang="en-US" smtClean="0"/>
              <a:t>18/06/20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p>
            <a:fld id="{9EC099C9-7514-1C46-9D71-C82BB03AC1E0}" type="datetime1">
              <a:rPr lang="ja-JP" altLang="en-US" smtClean="0"/>
              <a:t>18/06/20</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p>
            <a:fld id="{11445609-89A3-8D4D-9FAF-6A985739E350}" type="datetime1">
              <a:rPr lang="ja-JP" altLang="en-US" smtClean="0"/>
              <a:t>18/06/20</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7EEDD7C-5B91-4741-B080-5EAC64C5FF48}" type="datetime1">
              <a:rPr lang="ja-JP" altLang="en-US" smtClean="0"/>
              <a:t>18/06/20</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0DEEADA1-2457-CD40-AACA-33C1AF7CABB8}" type="datetime1">
              <a:rPr lang="ja-JP" altLang="en-US" smtClean="0"/>
              <a:t>18/06/20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p>
            <a:fld id="{9C0BCAAF-0116-7247-A959-814940E69A00}" type="datetime1">
              <a:rPr lang="ja-JP" altLang="en-US" smtClean="0"/>
              <a:t>18/06/20</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3ADB9AD-A77F-0F48-9A86-F4FBC19F144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5C68F-55A3-AE47-BB96-F61A0F7616EF}" type="datetime1">
              <a:rPr lang="ja-JP" altLang="en-US" smtClean="0"/>
              <a:t>18/06/20</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DB9AD-A77F-0F48-9A86-F4FBC19F1440}"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ja-JP"/>
              <a:t>4</a:t>
            </a:r>
            <a:endParaRPr lang="ja-JP" altLang="en-US" dirty="0"/>
          </a:p>
        </p:txBody>
      </p:sp>
      <p:sp>
        <p:nvSpPr>
          <p:cNvPr id="15363" name="Rectangle 3"/>
          <p:cNvSpPr>
            <a:spLocks noGrp="1" noChangeArrowheads="1"/>
          </p:cNvSpPr>
          <p:nvPr>
            <p:ph type="body" idx="1"/>
          </p:nvPr>
        </p:nvSpPr>
        <p:spPr/>
        <p:txBody>
          <a:bodyPr/>
          <a:lstStyle/>
          <a:p>
            <a:pPr eaLnBrk="1" hangingPunct="1"/>
            <a:endParaRPr lang="ja-JP" altLang="en-US"/>
          </a:p>
        </p:txBody>
      </p:sp>
      <p:pic>
        <p:nvPicPr>
          <p:cNvPr id="15364" name="Picture 4" descr="nanen_sketchのコピー"/>
          <p:cNvPicPr>
            <a:picLocks noChangeAspect="1" noChangeArrowheads="1"/>
          </p:cNvPicPr>
          <p:nvPr/>
        </p:nvPicPr>
        <p:blipFill>
          <a:blip r:embed="rId3"/>
          <a:srcRect/>
          <a:stretch>
            <a:fillRect/>
          </a:stretch>
        </p:blipFill>
        <p:spPr bwMode="auto">
          <a:xfrm>
            <a:off x="-244475" y="0"/>
            <a:ext cx="9763125" cy="6957392"/>
          </a:xfrm>
          <a:prstGeom prst="rect">
            <a:avLst/>
          </a:prstGeom>
          <a:noFill/>
          <a:ln w="9525">
            <a:noFill/>
            <a:miter lim="800000"/>
            <a:headEnd/>
            <a:tailEnd/>
          </a:ln>
        </p:spPr>
      </p:pic>
      <p:sp>
        <p:nvSpPr>
          <p:cNvPr id="15365" name="Text Box 5"/>
          <p:cNvSpPr txBox="1">
            <a:spLocks noChangeArrowheads="1"/>
          </p:cNvSpPr>
          <p:nvPr/>
        </p:nvSpPr>
        <p:spPr bwMode="auto">
          <a:xfrm>
            <a:off x="457200" y="524632"/>
            <a:ext cx="6096000" cy="1070806"/>
          </a:xfrm>
          <a:prstGeom prst="rect">
            <a:avLst/>
          </a:prstGeom>
          <a:noFill/>
          <a:ln w="9525">
            <a:noFill/>
            <a:miter lim="800000"/>
            <a:headEnd/>
            <a:tailEnd/>
          </a:ln>
        </p:spPr>
        <p:txBody>
          <a:bodyPr wrap="square">
            <a:prstTxWarp prst="textNoShape">
              <a:avLst/>
            </a:prstTxWarp>
            <a:spAutoFit/>
          </a:bodyPr>
          <a:lstStyle/>
          <a:p>
            <a:pPr>
              <a:lnSpc>
                <a:spcPts val="2940"/>
              </a:lnSpc>
              <a:spcBef>
                <a:spcPct val="50000"/>
              </a:spcBef>
            </a:pPr>
            <a:r>
              <a:rPr lang="ja-JP" altLang="en-US" sz="2800" dirty="0">
                <a:solidFill>
                  <a:srgbClr val="000090"/>
                </a:solidFill>
              </a:rPr>
              <a:t>オリオン大星雲の起源を解明：</a:t>
            </a:r>
            <a:endParaRPr lang="en-US" altLang="ja-JP" sz="2800" dirty="0">
              <a:solidFill>
                <a:srgbClr val="000090"/>
              </a:solidFill>
            </a:endParaRPr>
          </a:p>
          <a:p>
            <a:pPr>
              <a:lnSpc>
                <a:spcPts val="2940"/>
              </a:lnSpc>
              <a:spcBef>
                <a:spcPct val="50000"/>
              </a:spcBef>
            </a:pPr>
            <a:r>
              <a:rPr lang="ja-JP" altLang="en-US" sz="2800" dirty="0">
                <a:solidFill>
                  <a:srgbClr val="000090"/>
                </a:solidFill>
              </a:rPr>
              <a:t>分子雲衝突による</a:t>
            </a:r>
            <a:r>
              <a:rPr lang="en-US" altLang="en-US" sz="2800" dirty="0">
                <a:solidFill>
                  <a:srgbClr val="000090"/>
                </a:solidFill>
              </a:rPr>
              <a:t>巨大星</a:t>
            </a:r>
            <a:r>
              <a:rPr lang="ja-JP" altLang="en-US" sz="2800" dirty="0">
                <a:solidFill>
                  <a:srgbClr val="000090"/>
                </a:solidFill>
              </a:rPr>
              <a:t>形成を立証</a:t>
            </a:r>
            <a:endParaRPr lang="en-US" altLang="ja-JP" sz="2800" dirty="0">
              <a:solidFill>
                <a:srgbClr val="000090"/>
              </a:solidFill>
              <a:latin typeface="+mn-ea"/>
              <a:cs typeface="HGP明朝E" pitchFamily="18" charset="-128"/>
            </a:endParaRPr>
          </a:p>
        </p:txBody>
      </p:sp>
      <p:sp>
        <p:nvSpPr>
          <p:cNvPr id="15366" name="Text Box 6"/>
          <p:cNvSpPr txBox="1">
            <a:spLocks noChangeArrowheads="1"/>
          </p:cNvSpPr>
          <p:nvPr/>
        </p:nvSpPr>
        <p:spPr bwMode="auto">
          <a:xfrm>
            <a:off x="457200" y="2924944"/>
            <a:ext cx="4978896" cy="2262158"/>
          </a:xfrm>
          <a:prstGeom prst="rect">
            <a:avLst/>
          </a:prstGeom>
          <a:noFill/>
          <a:ln w="9525">
            <a:noFill/>
            <a:miter lim="800000"/>
            <a:headEnd/>
            <a:tailEnd/>
          </a:ln>
        </p:spPr>
        <p:txBody>
          <a:bodyPr wrap="square">
            <a:prstTxWarp prst="textNoShape">
              <a:avLst/>
            </a:prstTxWarp>
            <a:spAutoFit/>
          </a:bodyPr>
          <a:lstStyle/>
          <a:p>
            <a:pPr>
              <a:spcBef>
                <a:spcPct val="50000"/>
              </a:spcBef>
            </a:pPr>
            <a:r>
              <a:rPr lang="ja-JP" altLang="en-US" sz="2400" dirty="0">
                <a:solidFill>
                  <a:srgbClr val="000090"/>
                </a:solidFill>
                <a:latin typeface="+mn-ea"/>
                <a:cs typeface="HGP明朝E" pitchFamily="18" charset="-128"/>
              </a:rPr>
              <a:t>福井康雄</a:t>
            </a:r>
            <a:endParaRPr lang="en-US" altLang="ja-JP" sz="2400" dirty="0">
              <a:solidFill>
                <a:srgbClr val="000090"/>
              </a:solidFill>
              <a:latin typeface="+mn-ea"/>
              <a:cs typeface="HGP明朝E" pitchFamily="18" charset="-128"/>
            </a:endParaRPr>
          </a:p>
          <a:p>
            <a:pPr>
              <a:spcBef>
                <a:spcPct val="50000"/>
              </a:spcBef>
            </a:pPr>
            <a:r>
              <a:rPr lang="ja-JP" altLang="en-US" dirty="0">
                <a:solidFill>
                  <a:srgbClr val="000090"/>
                </a:solidFill>
                <a:latin typeface="+mn-ea"/>
                <a:cs typeface="HGP明朝E" pitchFamily="18" charset="-128"/>
              </a:rPr>
              <a:t>名古屋大学大学院</a:t>
            </a:r>
            <a:r>
              <a:rPr lang="en-US" altLang="ja-JP" dirty="0">
                <a:solidFill>
                  <a:srgbClr val="000090"/>
                </a:solidFill>
                <a:latin typeface="+mn-ea"/>
                <a:cs typeface="HGP明朝E" pitchFamily="18" charset="-128"/>
              </a:rPr>
              <a:t> </a:t>
            </a:r>
            <a:r>
              <a:rPr lang="ja-JP" altLang="en-US" dirty="0">
                <a:solidFill>
                  <a:srgbClr val="000090"/>
                </a:solidFill>
                <a:latin typeface="+mn-ea"/>
                <a:cs typeface="HGP明朝E" pitchFamily="18" charset="-128"/>
              </a:rPr>
              <a:t>理学研究科・特任教授</a:t>
            </a:r>
            <a:endParaRPr lang="en-US" altLang="ja-JP" dirty="0">
              <a:solidFill>
                <a:srgbClr val="000090"/>
              </a:solidFill>
              <a:latin typeface="+mn-ea"/>
              <a:cs typeface="HGP明朝E" pitchFamily="18" charset="-128"/>
            </a:endParaRPr>
          </a:p>
          <a:p>
            <a:pPr>
              <a:spcBef>
                <a:spcPct val="50000"/>
              </a:spcBef>
            </a:pPr>
            <a:r>
              <a:rPr lang="ja-JP" altLang="en-US" sz="2400" dirty="0">
                <a:solidFill>
                  <a:srgbClr val="000090"/>
                </a:solidFill>
                <a:latin typeface="+mn-ea"/>
                <a:cs typeface="HGP明朝E" pitchFamily="18" charset="-128"/>
              </a:rPr>
              <a:t>鳥居和史</a:t>
            </a:r>
            <a:endParaRPr lang="en-US" altLang="ja-JP" sz="2400" dirty="0">
              <a:solidFill>
                <a:srgbClr val="000090"/>
              </a:solidFill>
              <a:latin typeface="+mn-ea"/>
              <a:cs typeface="HGP明朝E" pitchFamily="18" charset="-128"/>
            </a:endParaRPr>
          </a:p>
          <a:p>
            <a:pPr>
              <a:spcBef>
                <a:spcPct val="50000"/>
              </a:spcBef>
            </a:pPr>
            <a:r>
              <a:rPr lang="ja-JP" altLang="en-US" dirty="0">
                <a:solidFill>
                  <a:srgbClr val="000090"/>
                </a:solidFill>
                <a:latin typeface="+mn-ea"/>
                <a:cs typeface="HGP明朝E" pitchFamily="18" charset="-128"/>
              </a:rPr>
              <a:t>国立天文台</a:t>
            </a:r>
            <a:r>
              <a:rPr lang="en-US" altLang="ja-JP" dirty="0">
                <a:solidFill>
                  <a:srgbClr val="000090"/>
                </a:solidFill>
                <a:latin typeface="+mn-ea"/>
                <a:cs typeface="HGP明朝E" pitchFamily="18" charset="-128"/>
              </a:rPr>
              <a:t> </a:t>
            </a:r>
            <a:r>
              <a:rPr lang="ja-JP" altLang="en-US" dirty="0">
                <a:solidFill>
                  <a:srgbClr val="000090"/>
                </a:solidFill>
                <a:latin typeface="+mn-ea"/>
                <a:cs typeface="HGP明朝E" pitchFamily="18" charset="-128"/>
              </a:rPr>
              <a:t>野辺山宇宙電波観測所・特任助教</a:t>
            </a:r>
            <a:endParaRPr lang="en-US" altLang="ja-JP" dirty="0">
              <a:solidFill>
                <a:srgbClr val="000090"/>
              </a:solidFill>
              <a:latin typeface="+mn-ea"/>
              <a:cs typeface="HGP明朝E" pitchFamily="18" charset="-128"/>
            </a:endParaRPr>
          </a:p>
          <a:p>
            <a:pPr>
              <a:spcBef>
                <a:spcPct val="50000"/>
              </a:spcBef>
            </a:pPr>
            <a:endParaRPr lang="en-US" altLang="ja-JP" dirty="0">
              <a:solidFill>
                <a:srgbClr val="000090"/>
              </a:solidFill>
              <a:latin typeface="+mn-ea"/>
              <a:cs typeface="HGP明朝E" pitchFamily="18" charset="-128"/>
            </a:endParaRPr>
          </a:p>
        </p:txBody>
      </p:sp>
      <p:sp>
        <p:nvSpPr>
          <p:cNvPr id="15367" name="Text Box 8"/>
          <p:cNvSpPr txBox="1">
            <a:spLocks noChangeArrowheads="1"/>
          </p:cNvSpPr>
          <p:nvPr/>
        </p:nvSpPr>
        <p:spPr bwMode="auto">
          <a:xfrm>
            <a:off x="1712913" y="6038850"/>
            <a:ext cx="4746625" cy="519113"/>
          </a:xfrm>
          <a:prstGeom prst="rect">
            <a:avLst/>
          </a:prstGeom>
          <a:noFill/>
          <a:ln w="9525">
            <a:noFill/>
            <a:miter lim="800000"/>
            <a:headEnd/>
            <a:tailEnd/>
          </a:ln>
        </p:spPr>
        <p:txBody>
          <a:bodyPr>
            <a:prstTxWarp prst="textNoShape">
              <a:avLst/>
            </a:prstTxWarp>
            <a:spAutoFit/>
          </a:bodyPr>
          <a:lstStyle/>
          <a:p>
            <a:pPr>
              <a:spcBef>
                <a:spcPct val="50000"/>
              </a:spcBef>
            </a:pPr>
            <a:endParaRPr lang="ja-JP" altLang="en-US" sz="2800">
              <a:latin typeface="Times New Roman" pitchFamily="-106" charset="0"/>
            </a:endParaRPr>
          </a:p>
        </p:txBody>
      </p:sp>
      <p:sp>
        <p:nvSpPr>
          <p:cNvPr id="15368" name="Text Box 9"/>
          <p:cNvSpPr txBox="1">
            <a:spLocks noChangeArrowheads="1"/>
          </p:cNvSpPr>
          <p:nvPr/>
        </p:nvSpPr>
        <p:spPr bwMode="auto">
          <a:xfrm>
            <a:off x="539552" y="5932332"/>
            <a:ext cx="7706619" cy="251778"/>
          </a:xfrm>
          <a:prstGeom prst="rect">
            <a:avLst/>
          </a:prstGeom>
          <a:noFill/>
          <a:ln w="9525">
            <a:noFill/>
            <a:miter lim="800000"/>
            <a:headEnd/>
            <a:tailEnd/>
          </a:ln>
        </p:spPr>
        <p:txBody>
          <a:bodyPr wrap="square">
            <a:prstTxWarp prst="textNoShape">
              <a:avLst/>
            </a:prstTxWarp>
            <a:spAutoFit/>
          </a:bodyPr>
          <a:lstStyle/>
          <a:p>
            <a:pPr>
              <a:lnSpc>
                <a:spcPts val="1060"/>
              </a:lnSpc>
              <a:spcBef>
                <a:spcPct val="50000"/>
              </a:spcBef>
            </a:pPr>
            <a:r>
              <a:rPr lang="en-US" altLang="ja-JP" dirty="0">
                <a:solidFill>
                  <a:srgbClr val="000090"/>
                </a:solidFill>
                <a:latin typeface="+mn-ea"/>
                <a:cs typeface="HGP明朝E" pitchFamily="18" charset="-128"/>
              </a:rPr>
              <a:t>2018/6/21</a:t>
            </a:r>
            <a:endParaRPr lang="ja-JP" altLang="en-US" dirty="0">
              <a:solidFill>
                <a:srgbClr val="000090"/>
              </a:solidFill>
              <a:latin typeface="+mn-ea"/>
              <a:cs typeface="HGP明朝E" pitchFamily="18" charset="-128"/>
            </a:endParaRPr>
          </a:p>
        </p:txBody>
      </p:sp>
      <p:sp>
        <p:nvSpPr>
          <p:cNvPr id="2" name="フッター プレースホルダー 1"/>
          <p:cNvSpPr>
            <a:spLocks noGrp="1"/>
          </p:cNvSpPr>
          <p:nvPr>
            <p:ph type="ftr" sz="quarter" idx="11"/>
          </p:nvPr>
        </p:nvSpPr>
        <p:spPr/>
        <p:txBody>
          <a:bodyPr/>
          <a:lstStyle/>
          <a:p>
            <a:endParaRPr lang="ja-JP" altLang="en-US" dirty="0"/>
          </a:p>
        </p:txBody>
      </p:sp>
      <p:sp>
        <p:nvSpPr>
          <p:cNvPr id="3" name="スライド番号プレースホルダー 2"/>
          <p:cNvSpPr>
            <a:spLocks noGrp="1"/>
          </p:cNvSpPr>
          <p:nvPr>
            <p:ph type="sldNum" sz="quarter" idx="12"/>
          </p:nvPr>
        </p:nvSpPr>
        <p:spPr/>
        <p:txBody>
          <a:bodyPr/>
          <a:lstStyle/>
          <a:p>
            <a:fld id="{33ADB9AD-A77F-0F48-9A86-F4FBC19F1440}" type="slidenum">
              <a:rPr lang="ja-JP" altLang="en-US" smtClean="0"/>
              <a:pPr/>
              <a:t>1</a:t>
            </a:fld>
            <a:endParaRPr lang="ja-JP" altLang="en-US"/>
          </a:p>
        </p:txBody>
      </p:sp>
    </p:spTree>
    <p:extLst>
      <p:ext uri="{BB962C8B-B14F-4D97-AF65-F5344CB8AC3E}">
        <p14:creationId xmlns:p14="http://schemas.microsoft.com/office/powerpoint/2010/main" val="1751833395"/>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10</a:t>
            </a:fld>
            <a:endParaRPr lang="ja-JP" altLang="en-US"/>
          </a:p>
        </p:txBody>
      </p:sp>
      <p:sp>
        <p:nvSpPr>
          <p:cNvPr id="6" name="タイトル 1"/>
          <p:cNvSpPr>
            <a:spLocks noGrp="1"/>
          </p:cNvSpPr>
          <p:nvPr>
            <p:ph type="title"/>
          </p:nvPr>
        </p:nvSpPr>
        <p:spPr>
          <a:xfrm>
            <a:off x="457200" y="404664"/>
            <a:ext cx="8229600" cy="936104"/>
          </a:xfrm>
        </p:spPr>
        <p:txBody>
          <a:bodyPr>
            <a:normAutofit fontScale="90000"/>
          </a:bodyPr>
          <a:lstStyle/>
          <a:p>
            <a:r>
              <a:rPr lang="ja-JP" altLang="en-US" sz="2700" dirty="0"/>
              <a:t>研究の結果</a:t>
            </a:r>
            <a:r>
              <a:rPr lang="en-US" altLang="ja-JP" sz="2700" dirty="0"/>
              <a:t>3</a:t>
            </a:r>
            <a:r>
              <a:rPr kumimoji="1" lang="en-US" altLang="ja-JP" sz="3600" dirty="0"/>
              <a:t/>
            </a:r>
            <a:br>
              <a:rPr kumimoji="1" lang="en-US" altLang="ja-JP" sz="3600" dirty="0"/>
            </a:br>
            <a:r>
              <a:rPr kumimoji="1" lang="ja-JP" altLang="en-US" sz="3600" dirty="0"/>
              <a:t>分子雲衝突による巨大星形成モデル</a:t>
            </a:r>
          </a:p>
        </p:txBody>
      </p:sp>
      <p:pic>
        <p:nvPicPr>
          <p:cNvPr id="7" name="図 6" descr="CCC_sch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60" y="2113192"/>
            <a:ext cx="7911648" cy="2160240"/>
          </a:xfrm>
          <a:prstGeom prst="rect">
            <a:avLst/>
          </a:prstGeom>
        </p:spPr>
      </p:pic>
      <p:sp>
        <p:nvSpPr>
          <p:cNvPr id="8" name="コンテンツ プレースホルダー 2"/>
          <p:cNvSpPr txBox="1">
            <a:spLocks/>
          </p:cNvSpPr>
          <p:nvPr/>
        </p:nvSpPr>
        <p:spPr>
          <a:xfrm>
            <a:off x="611561" y="4911528"/>
            <a:ext cx="7920880" cy="179972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10000"/>
              </a:lnSpc>
            </a:pPr>
            <a:r>
              <a:rPr lang="en-US" altLang="en-US" sz="2400" dirty="0">
                <a:latin typeface="ヒラギノ角ゴ Pro W3"/>
                <a:ea typeface="ヒラギノ角ゴ Pro W3"/>
                <a:cs typeface="ヒラギノ角ゴ Pro W3"/>
              </a:rPr>
              <a:t>羽部・太田(1992)</a:t>
            </a:r>
            <a:r>
              <a:rPr lang="ja-JP" altLang="en-US" sz="2400" dirty="0">
                <a:latin typeface="ヒラギノ角ゴ Pro W3"/>
                <a:ea typeface="ヒラギノ角ゴ Pro W3"/>
                <a:cs typeface="ヒラギノ角ゴ Pro W3"/>
              </a:rPr>
              <a:t>モデル</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大きさの違う２個の分子雲の正面衝突を計算</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衝突により、大きな分子雲の内部に穴が空けられる</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衝突により分子雲が急激に圧縮され、巨大星が形成される</a:t>
            </a:r>
            <a:endParaRPr lang="en-US" altLang="ja-JP" sz="24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70572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11</a:t>
            </a:fld>
            <a:endParaRPr lang="ja-JP" altLang="en-US"/>
          </a:p>
        </p:txBody>
      </p:sp>
      <p:pic>
        <p:nvPicPr>
          <p:cNvPr id="11" name="o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1611052"/>
            <a:ext cx="6948264" cy="3474132"/>
          </a:xfrm>
          <a:prstGeom prst="rect">
            <a:avLst/>
          </a:prstGeom>
        </p:spPr>
      </p:pic>
      <p:sp>
        <p:nvSpPr>
          <p:cNvPr id="6" name="正方形/長方形 5"/>
          <p:cNvSpPr/>
          <p:nvPr/>
        </p:nvSpPr>
        <p:spPr>
          <a:xfrm>
            <a:off x="2453267" y="1426386"/>
            <a:ext cx="4081992" cy="369332"/>
          </a:xfrm>
          <a:prstGeom prst="rect">
            <a:avLst/>
          </a:prstGeom>
        </p:spPr>
        <p:txBody>
          <a:bodyPr wrap="none">
            <a:spAutoFit/>
          </a:bodyPr>
          <a:lstStyle/>
          <a:p>
            <a:r>
              <a:rPr lang="ja-JP" altLang="en-US" dirty="0"/>
              <a:t>高平他</a:t>
            </a:r>
            <a:r>
              <a:rPr lang="en-US" altLang="ja-JP" dirty="0"/>
              <a:t>(2014)</a:t>
            </a:r>
            <a:r>
              <a:rPr lang="ja-JP" altLang="en-US" dirty="0"/>
              <a:t>による数値シミュレーション</a:t>
            </a:r>
          </a:p>
        </p:txBody>
      </p:sp>
      <p:sp>
        <p:nvSpPr>
          <p:cNvPr id="8" name="タイトル 1"/>
          <p:cNvSpPr>
            <a:spLocks noGrp="1"/>
          </p:cNvSpPr>
          <p:nvPr>
            <p:ph type="title"/>
          </p:nvPr>
        </p:nvSpPr>
        <p:spPr>
          <a:xfrm>
            <a:off x="457200" y="404664"/>
            <a:ext cx="8229600" cy="936104"/>
          </a:xfrm>
        </p:spPr>
        <p:txBody>
          <a:bodyPr>
            <a:normAutofit fontScale="90000"/>
          </a:bodyPr>
          <a:lstStyle/>
          <a:p>
            <a:r>
              <a:rPr lang="ja-JP" altLang="en-US" sz="2700" dirty="0"/>
              <a:t>研究の結果</a:t>
            </a:r>
            <a:r>
              <a:rPr lang="en-US" altLang="ja-JP" sz="2700" dirty="0"/>
              <a:t>3</a:t>
            </a:r>
            <a:r>
              <a:rPr kumimoji="1" lang="en-US" altLang="ja-JP" sz="3600" dirty="0"/>
              <a:t/>
            </a:r>
            <a:br>
              <a:rPr kumimoji="1" lang="en-US" altLang="ja-JP" sz="3600" dirty="0"/>
            </a:br>
            <a:r>
              <a:rPr kumimoji="1" lang="ja-JP" altLang="en-US" sz="3600" dirty="0"/>
              <a:t>分子雲衝突による巨大星形成モデル</a:t>
            </a:r>
          </a:p>
        </p:txBody>
      </p:sp>
      <p:sp>
        <p:nvSpPr>
          <p:cNvPr id="9" name="コンテンツ プレースホルダー 2"/>
          <p:cNvSpPr txBox="1">
            <a:spLocks/>
          </p:cNvSpPr>
          <p:nvPr/>
        </p:nvSpPr>
        <p:spPr>
          <a:xfrm>
            <a:off x="611561" y="4921752"/>
            <a:ext cx="7920880" cy="179972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10000"/>
              </a:lnSpc>
            </a:pPr>
            <a:r>
              <a:rPr lang="en-US" altLang="en-US" sz="2400" dirty="0">
                <a:latin typeface="ヒラギノ角ゴ Pro W3"/>
                <a:ea typeface="ヒラギノ角ゴ Pro W3"/>
                <a:cs typeface="ヒラギノ角ゴ Pro W3"/>
              </a:rPr>
              <a:t>羽部・太田(1992)</a:t>
            </a:r>
            <a:r>
              <a:rPr lang="ja-JP" altLang="en-US" sz="2400" dirty="0">
                <a:latin typeface="ヒラギノ角ゴ Pro W3"/>
                <a:ea typeface="ヒラギノ角ゴ Pro W3"/>
                <a:cs typeface="ヒラギノ角ゴ Pro W3"/>
              </a:rPr>
              <a:t>モデル</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大きさの違う２個の分子雲の正面衝突を計算</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衝突により、大きな分子雲の内部に穴が空けられる</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衝突により分子雲が急激に圧縮され、巨大星が形成される</a:t>
            </a:r>
            <a:endParaRPr lang="en-US" altLang="ja-JP" sz="2400" dirty="0">
              <a:latin typeface="ヒラギノ角ゴ Pro W3"/>
              <a:ea typeface="ヒラギノ角ゴ Pro W3"/>
              <a:cs typeface="ヒラギノ角ゴ Pro W3"/>
            </a:endParaRPr>
          </a:p>
        </p:txBody>
      </p:sp>
      <p:sp>
        <p:nvSpPr>
          <p:cNvPr id="10" name="正方形/長方形 9"/>
          <p:cNvSpPr/>
          <p:nvPr/>
        </p:nvSpPr>
        <p:spPr>
          <a:xfrm>
            <a:off x="5868144" y="4903444"/>
            <a:ext cx="2463310" cy="276999"/>
          </a:xfrm>
          <a:prstGeom prst="rect">
            <a:avLst/>
          </a:prstGeom>
        </p:spPr>
        <p:txBody>
          <a:bodyPr wrap="none">
            <a:spAutoFit/>
          </a:bodyPr>
          <a:lstStyle/>
          <a:p>
            <a:r>
              <a:rPr lang="en-US" altLang="ja-JP" sz="1200" dirty="0"/>
              <a:t>(</a:t>
            </a:r>
            <a:r>
              <a:rPr lang="ja-JP" altLang="en-US" sz="1200" dirty="0"/>
              <a:t>クレジット </a:t>
            </a:r>
            <a:r>
              <a:rPr lang="en-US" altLang="ja-JP" sz="1200" dirty="0"/>
              <a:t>:</a:t>
            </a:r>
            <a:r>
              <a:rPr lang="ja-JP" altLang="en-US" sz="1200" dirty="0"/>
              <a:t>北海道大学</a:t>
            </a:r>
            <a:r>
              <a:rPr lang="en-US" altLang="ja-JP" sz="1200" dirty="0"/>
              <a:t>/</a:t>
            </a:r>
            <a:r>
              <a:rPr lang="ja-JP" altLang="en-US" sz="1200" dirty="0"/>
              <a:t>京都大学</a:t>
            </a:r>
            <a:r>
              <a:rPr lang="en-US" altLang="ja-JP" sz="1200" dirty="0"/>
              <a:t>)</a:t>
            </a:r>
            <a:endParaRPr lang="ja-JP" altLang="en-US" sz="1200" dirty="0"/>
          </a:p>
        </p:txBody>
      </p:sp>
    </p:spTree>
    <p:extLst>
      <p:ext uri="{BB962C8B-B14F-4D97-AF65-F5344CB8AC3E}">
        <p14:creationId xmlns:p14="http://schemas.microsoft.com/office/powerpoint/2010/main" val="29412768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12</a:t>
            </a:fld>
            <a:endParaRPr lang="ja-JP" altLang="en-US"/>
          </a:p>
        </p:txBody>
      </p:sp>
      <p:pic>
        <p:nvPicPr>
          <p:cNvPr id="6" name="図 5" descr="takahira2014_complementary.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3521874"/>
            <a:ext cx="5688632" cy="2563795"/>
          </a:xfrm>
          <a:prstGeom prst="rect">
            <a:avLst/>
          </a:prstGeom>
        </p:spPr>
      </p:pic>
      <p:grpSp>
        <p:nvGrpSpPr>
          <p:cNvPr id="16" name="図形グループ 15"/>
          <p:cNvGrpSpPr/>
          <p:nvPr/>
        </p:nvGrpSpPr>
        <p:grpSpPr>
          <a:xfrm>
            <a:off x="1414327" y="358670"/>
            <a:ext cx="2797633" cy="2854306"/>
            <a:chOff x="1528331" y="438666"/>
            <a:chExt cx="2974698" cy="3034958"/>
          </a:xfrm>
        </p:grpSpPr>
        <p:pic>
          <p:nvPicPr>
            <p:cNvPr id="7" name="図 6" descr="スクリーンショット 2018-06-17 21.27.2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8331" y="836712"/>
              <a:ext cx="2974698" cy="2636912"/>
            </a:xfrm>
            <a:prstGeom prst="rect">
              <a:avLst/>
            </a:prstGeom>
          </p:spPr>
        </p:pic>
        <p:cxnSp>
          <p:nvCxnSpPr>
            <p:cNvPr id="9" name="直線コネクタ 8"/>
            <p:cNvCxnSpPr/>
            <p:nvPr/>
          </p:nvCxnSpPr>
          <p:spPr>
            <a:xfrm flipV="1">
              <a:off x="2843808" y="836712"/>
              <a:ext cx="0" cy="24482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V="1">
              <a:off x="3332765" y="836712"/>
              <a:ext cx="0" cy="24482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2639422" y="438666"/>
              <a:ext cx="318229" cy="369332"/>
            </a:xfrm>
            <a:prstGeom prst="rect">
              <a:avLst/>
            </a:prstGeom>
            <a:noFill/>
          </p:spPr>
          <p:txBody>
            <a:bodyPr wrap="none" rtlCol="0">
              <a:spAutoFit/>
            </a:bodyPr>
            <a:lstStyle/>
            <a:p>
              <a:r>
                <a:rPr kumimoji="1" lang="en-US" altLang="ja-JP" dirty="0"/>
                <a:t>A</a:t>
              </a:r>
              <a:endParaRPr kumimoji="1" lang="ja-JP" altLang="en-US" dirty="0"/>
            </a:p>
          </p:txBody>
        </p:sp>
        <p:sp>
          <p:nvSpPr>
            <p:cNvPr id="12" name="テキスト ボックス 11"/>
            <p:cNvSpPr txBox="1"/>
            <p:nvPr/>
          </p:nvSpPr>
          <p:spPr>
            <a:xfrm>
              <a:off x="3215486" y="438666"/>
              <a:ext cx="312906" cy="369332"/>
            </a:xfrm>
            <a:prstGeom prst="rect">
              <a:avLst/>
            </a:prstGeom>
            <a:noFill/>
          </p:spPr>
          <p:txBody>
            <a:bodyPr wrap="none" rtlCol="0">
              <a:spAutoFit/>
            </a:bodyPr>
            <a:lstStyle/>
            <a:p>
              <a:r>
                <a:rPr lang="en-US" altLang="ja-JP" dirty="0"/>
                <a:t>B</a:t>
              </a:r>
              <a:endParaRPr kumimoji="1" lang="ja-JP" altLang="en-US" dirty="0"/>
            </a:p>
          </p:txBody>
        </p:sp>
      </p:grpSp>
      <p:sp>
        <p:nvSpPr>
          <p:cNvPr id="13" name="タイトル 1"/>
          <p:cNvSpPr>
            <a:spLocks noGrp="1"/>
          </p:cNvSpPr>
          <p:nvPr>
            <p:ph type="title"/>
          </p:nvPr>
        </p:nvSpPr>
        <p:spPr>
          <a:xfrm>
            <a:off x="4611550" y="161523"/>
            <a:ext cx="4075250" cy="1143000"/>
          </a:xfrm>
        </p:spPr>
        <p:txBody>
          <a:bodyPr>
            <a:normAutofit fontScale="90000"/>
          </a:bodyPr>
          <a:lstStyle/>
          <a:p>
            <a:r>
              <a:rPr kumimoji="1" lang="en-US" altLang="ja-JP" dirty="0"/>
              <a:t/>
            </a:r>
            <a:br>
              <a:rPr kumimoji="1" lang="en-US" altLang="ja-JP" dirty="0"/>
            </a:br>
            <a:r>
              <a:rPr kumimoji="1" lang="ja-JP" altLang="en-US" sz="2700" dirty="0"/>
              <a:t>研究の結果</a:t>
            </a:r>
            <a:r>
              <a:rPr kumimoji="1" lang="en-US" altLang="ja-JP" sz="2700" dirty="0"/>
              <a:t>4</a:t>
            </a:r>
            <a:br>
              <a:rPr kumimoji="1" lang="en-US" altLang="ja-JP" sz="2700" dirty="0"/>
            </a:br>
            <a:r>
              <a:rPr kumimoji="1" lang="ja-JP" altLang="en-US" dirty="0"/>
              <a:t>分子雲衝突が　　つくる相補的分布</a:t>
            </a:r>
          </a:p>
        </p:txBody>
      </p:sp>
      <p:sp>
        <p:nvSpPr>
          <p:cNvPr id="14" name="コンテンツ プレースホルダー 2"/>
          <p:cNvSpPr>
            <a:spLocks noGrp="1"/>
          </p:cNvSpPr>
          <p:nvPr>
            <p:ph idx="1"/>
          </p:nvPr>
        </p:nvSpPr>
        <p:spPr>
          <a:xfrm>
            <a:off x="5220072" y="2195513"/>
            <a:ext cx="3754385" cy="4041800"/>
          </a:xfrm>
        </p:spPr>
        <p:txBody>
          <a:bodyPr>
            <a:normAutofit lnSpcReduction="10000"/>
          </a:bodyPr>
          <a:lstStyle/>
          <a:p>
            <a:pPr>
              <a:lnSpc>
                <a:spcPct val="110000"/>
              </a:lnSpc>
            </a:pPr>
            <a:r>
              <a:rPr lang="ja-JP" altLang="en-US" sz="2400" dirty="0">
                <a:latin typeface="ヒラギノ角ゴ Pro W3"/>
                <a:ea typeface="ヒラギノ角ゴ Pro W3"/>
                <a:cs typeface="ヒラギノ角ゴ Pro W3"/>
              </a:rPr>
              <a:t>衝突の方向に沿って２個の分子雲を観測すると、穴の空いた分子雲と、その穴を埋めるような分子雲が異なる速度で観測できる</a:t>
            </a:r>
            <a:endParaRPr lang="en-US" altLang="ja-JP" sz="2400" dirty="0">
              <a:latin typeface="ヒラギノ角ゴ Pro W3"/>
              <a:ea typeface="ヒラギノ角ゴ Pro W3"/>
              <a:cs typeface="ヒラギノ角ゴ Pro W3"/>
            </a:endParaRPr>
          </a:p>
          <a:p>
            <a:pPr marL="0" indent="0" algn="ctr">
              <a:lnSpc>
                <a:spcPct val="110000"/>
              </a:lnSpc>
              <a:buNone/>
            </a:pPr>
            <a:r>
              <a:rPr lang="en-US" altLang="ja-JP" sz="2400" dirty="0">
                <a:latin typeface="ヒラギノ角ゴ Pro W3"/>
                <a:ea typeface="ヒラギノ角ゴ Pro W3"/>
                <a:cs typeface="ヒラギノ角ゴ Pro W3"/>
              </a:rPr>
              <a:t>↓</a:t>
            </a:r>
          </a:p>
          <a:p>
            <a:pPr>
              <a:lnSpc>
                <a:spcPct val="110000"/>
              </a:lnSpc>
            </a:pPr>
            <a:r>
              <a:rPr lang="ja-JP" altLang="en-US" sz="2400" dirty="0">
                <a:latin typeface="ヒラギノ角ゴ Pro W3"/>
                <a:ea typeface="ヒラギノ角ゴ Pro W3"/>
                <a:cs typeface="ヒラギノ角ゴ Pro W3"/>
              </a:rPr>
              <a:t>観測された</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相補的分布</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が２個の分子雲の衝突の有力な証拠</a:t>
            </a:r>
            <a:endParaRPr lang="en-US" altLang="ja-JP" sz="2400" dirty="0">
              <a:latin typeface="ヒラギノ角ゴ Pro W3"/>
              <a:ea typeface="ヒラギノ角ゴ Pro W3"/>
              <a:cs typeface="ヒラギノ角ゴ Pro W3"/>
            </a:endParaRPr>
          </a:p>
        </p:txBody>
      </p:sp>
      <p:sp>
        <p:nvSpPr>
          <p:cNvPr id="15" name="テキスト ボックス 14"/>
          <p:cNvSpPr txBox="1"/>
          <p:nvPr/>
        </p:nvSpPr>
        <p:spPr>
          <a:xfrm>
            <a:off x="1619672" y="6085669"/>
            <a:ext cx="2339102" cy="523220"/>
          </a:xfrm>
          <a:prstGeom prst="rect">
            <a:avLst/>
          </a:prstGeom>
          <a:noFill/>
        </p:spPr>
        <p:txBody>
          <a:bodyPr wrap="none" rtlCol="0">
            <a:spAutoFit/>
          </a:bodyPr>
          <a:lstStyle/>
          <a:p>
            <a:r>
              <a:rPr lang="ja-JP" altLang="en-US" sz="2800" dirty="0">
                <a:latin typeface="ヒラギノ角ゴ Pro W3"/>
                <a:ea typeface="ヒラギノ角ゴ Pro W3"/>
                <a:cs typeface="ヒラギノ角ゴ Pro W3"/>
              </a:rPr>
              <a:t>衝突の断面図</a:t>
            </a:r>
            <a:endParaRPr kumimoji="1" lang="ja-JP" altLang="en-US" sz="2800" dirty="0">
              <a:latin typeface="ヒラギノ角ゴ Pro W3"/>
              <a:ea typeface="ヒラギノ角ゴ Pro W3"/>
              <a:cs typeface="ヒラギノ角ゴ Pro W3"/>
            </a:endParaRPr>
          </a:p>
        </p:txBody>
      </p:sp>
      <p:sp>
        <p:nvSpPr>
          <p:cNvPr id="17" name="テキスト ボックス 16"/>
          <p:cNvSpPr txBox="1"/>
          <p:nvPr/>
        </p:nvSpPr>
        <p:spPr>
          <a:xfrm>
            <a:off x="395536" y="3645024"/>
            <a:ext cx="342523" cy="461665"/>
          </a:xfrm>
          <a:prstGeom prst="rect">
            <a:avLst/>
          </a:prstGeom>
          <a:noFill/>
        </p:spPr>
        <p:txBody>
          <a:bodyPr wrap="square" rtlCol="0">
            <a:spAutoFit/>
          </a:bodyPr>
          <a:lstStyle/>
          <a:p>
            <a:r>
              <a:rPr kumimoji="1" lang="en-US" altLang="ja-JP" sz="2400" dirty="0">
                <a:solidFill>
                  <a:srgbClr val="FFFFFF"/>
                </a:solidFill>
              </a:rPr>
              <a:t>A</a:t>
            </a:r>
            <a:endParaRPr kumimoji="1" lang="ja-JP" altLang="en-US" sz="2400" dirty="0">
              <a:solidFill>
                <a:srgbClr val="FFFFFF"/>
              </a:solidFill>
            </a:endParaRPr>
          </a:p>
        </p:txBody>
      </p:sp>
      <p:sp>
        <p:nvSpPr>
          <p:cNvPr id="18" name="テキスト ボックス 17"/>
          <p:cNvSpPr txBox="1"/>
          <p:nvPr/>
        </p:nvSpPr>
        <p:spPr>
          <a:xfrm>
            <a:off x="3019859" y="3645024"/>
            <a:ext cx="331123" cy="461665"/>
          </a:xfrm>
          <a:prstGeom prst="rect">
            <a:avLst/>
          </a:prstGeom>
          <a:noFill/>
        </p:spPr>
        <p:txBody>
          <a:bodyPr wrap="square" rtlCol="0">
            <a:spAutoFit/>
          </a:bodyPr>
          <a:lstStyle/>
          <a:p>
            <a:r>
              <a:rPr lang="en-US" altLang="ja-JP" sz="2400" dirty="0">
                <a:solidFill>
                  <a:srgbClr val="FFFFFF"/>
                </a:solidFill>
              </a:rPr>
              <a:t>B</a:t>
            </a:r>
            <a:endParaRPr kumimoji="1" lang="ja-JP" altLang="en-US" sz="2400" dirty="0">
              <a:solidFill>
                <a:srgbClr val="FFFFFF"/>
              </a:solidFill>
            </a:endParaRPr>
          </a:p>
        </p:txBody>
      </p:sp>
      <p:sp>
        <p:nvSpPr>
          <p:cNvPr id="19" name="正方形/長方形 18"/>
          <p:cNvSpPr/>
          <p:nvPr/>
        </p:nvSpPr>
        <p:spPr>
          <a:xfrm>
            <a:off x="3958774" y="6470389"/>
            <a:ext cx="2463310" cy="276999"/>
          </a:xfrm>
          <a:prstGeom prst="rect">
            <a:avLst/>
          </a:prstGeom>
        </p:spPr>
        <p:txBody>
          <a:bodyPr wrap="none">
            <a:spAutoFit/>
          </a:bodyPr>
          <a:lstStyle/>
          <a:p>
            <a:r>
              <a:rPr lang="en-US" altLang="ja-JP" sz="1200" dirty="0"/>
              <a:t>(</a:t>
            </a:r>
            <a:r>
              <a:rPr lang="ja-JP" altLang="en-US" sz="1200" dirty="0"/>
              <a:t>クレジット </a:t>
            </a:r>
            <a:r>
              <a:rPr lang="en-US" altLang="ja-JP" sz="1200" dirty="0"/>
              <a:t>:</a:t>
            </a:r>
            <a:r>
              <a:rPr lang="ja-JP" altLang="en-US" sz="1200" dirty="0"/>
              <a:t>北海道大学</a:t>
            </a:r>
            <a:r>
              <a:rPr lang="en-US" altLang="ja-JP" sz="1200" dirty="0"/>
              <a:t>/</a:t>
            </a:r>
            <a:r>
              <a:rPr lang="ja-JP" altLang="en-US" sz="1200" dirty="0"/>
              <a:t>京都大学</a:t>
            </a:r>
            <a:r>
              <a:rPr lang="en-US" altLang="ja-JP" sz="1200" dirty="0"/>
              <a:t>)</a:t>
            </a:r>
            <a:endParaRPr lang="ja-JP" altLang="en-US" sz="1200" dirty="0"/>
          </a:p>
        </p:txBody>
      </p:sp>
    </p:spTree>
    <p:extLst>
      <p:ext uri="{BB962C8B-B14F-4D97-AF65-F5344CB8AC3E}">
        <p14:creationId xmlns:p14="http://schemas.microsoft.com/office/powerpoint/2010/main" val="210860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13</a:t>
            </a:fld>
            <a:endParaRPr lang="ja-JP" altLang="en-US"/>
          </a:p>
        </p:txBody>
      </p:sp>
      <p:grpSp>
        <p:nvGrpSpPr>
          <p:cNvPr id="16" name="図形グループ 15"/>
          <p:cNvGrpSpPr/>
          <p:nvPr/>
        </p:nvGrpSpPr>
        <p:grpSpPr>
          <a:xfrm>
            <a:off x="1414327" y="358670"/>
            <a:ext cx="2797633" cy="2854306"/>
            <a:chOff x="1528331" y="438666"/>
            <a:chExt cx="2974698" cy="3034958"/>
          </a:xfrm>
        </p:grpSpPr>
        <p:pic>
          <p:nvPicPr>
            <p:cNvPr id="7" name="図 6" descr="スクリーンショット 2018-06-17 21.27.2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8331" y="836712"/>
              <a:ext cx="2974698" cy="2636912"/>
            </a:xfrm>
            <a:prstGeom prst="rect">
              <a:avLst/>
            </a:prstGeom>
          </p:spPr>
        </p:pic>
        <p:cxnSp>
          <p:nvCxnSpPr>
            <p:cNvPr id="9" name="直線コネクタ 8"/>
            <p:cNvCxnSpPr/>
            <p:nvPr/>
          </p:nvCxnSpPr>
          <p:spPr>
            <a:xfrm flipV="1">
              <a:off x="2843808" y="836712"/>
              <a:ext cx="0" cy="24482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V="1">
              <a:off x="3332765" y="836712"/>
              <a:ext cx="0" cy="244827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2639422" y="438666"/>
              <a:ext cx="318229" cy="369332"/>
            </a:xfrm>
            <a:prstGeom prst="rect">
              <a:avLst/>
            </a:prstGeom>
            <a:noFill/>
          </p:spPr>
          <p:txBody>
            <a:bodyPr wrap="none" rtlCol="0">
              <a:spAutoFit/>
            </a:bodyPr>
            <a:lstStyle/>
            <a:p>
              <a:r>
                <a:rPr kumimoji="1" lang="en-US" altLang="ja-JP" dirty="0"/>
                <a:t>A</a:t>
              </a:r>
              <a:endParaRPr kumimoji="1" lang="ja-JP" altLang="en-US" dirty="0"/>
            </a:p>
          </p:txBody>
        </p:sp>
        <p:sp>
          <p:nvSpPr>
            <p:cNvPr id="12" name="テキスト ボックス 11"/>
            <p:cNvSpPr txBox="1"/>
            <p:nvPr/>
          </p:nvSpPr>
          <p:spPr>
            <a:xfrm>
              <a:off x="3215486" y="438666"/>
              <a:ext cx="312906" cy="369332"/>
            </a:xfrm>
            <a:prstGeom prst="rect">
              <a:avLst/>
            </a:prstGeom>
            <a:noFill/>
          </p:spPr>
          <p:txBody>
            <a:bodyPr wrap="none" rtlCol="0">
              <a:spAutoFit/>
            </a:bodyPr>
            <a:lstStyle/>
            <a:p>
              <a:r>
                <a:rPr lang="en-US" altLang="ja-JP" dirty="0"/>
                <a:t>B</a:t>
              </a:r>
              <a:endParaRPr kumimoji="1" lang="ja-JP" altLang="en-US" dirty="0"/>
            </a:p>
          </p:txBody>
        </p:sp>
      </p:grpSp>
      <p:sp>
        <p:nvSpPr>
          <p:cNvPr id="14" name="コンテンツ プレースホルダー 2"/>
          <p:cNvSpPr>
            <a:spLocks noGrp="1"/>
          </p:cNvSpPr>
          <p:nvPr>
            <p:ph idx="1"/>
          </p:nvPr>
        </p:nvSpPr>
        <p:spPr>
          <a:xfrm>
            <a:off x="5220072" y="2195513"/>
            <a:ext cx="3754385" cy="4041800"/>
          </a:xfrm>
        </p:spPr>
        <p:txBody>
          <a:bodyPr>
            <a:normAutofit lnSpcReduction="10000"/>
          </a:bodyPr>
          <a:lstStyle/>
          <a:p>
            <a:pPr>
              <a:lnSpc>
                <a:spcPct val="110000"/>
              </a:lnSpc>
            </a:pPr>
            <a:r>
              <a:rPr lang="ja-JP" altLang="en-US" sz="2400" dirty="0">
                <a:latin typeface="ヒラギノ角ゴ Pro W3"/>
                <a:ea typeface="ヒラギノ角ゴ Pro W3"/>
                <a:cs typeface="ヒラギノ角ゴ Pro W3"/>
              </a:rPr>
              <a:t>衝突の方向に沿って２個の分子雲を観測すると、穴の空いた分子雲と、その穴を埋めるような分子雲が異なる速度で観測できる</a:t>
            </a:r>
            <a:endParaRPr lang="en-US" altLang="ja-JP" sz="2400" dirty="0">
              <a:latin typeface="ヒラギノ角ゴ Pro W3"/>
              <a:ea typeface="ヒラギノ角ゴ Pro W3"/>
              <a:cs typeface="ヒラギノ角ゴ Pro W3"/>
            </a:endParaRPr>
          </a:p>
          <a:p>
            <a:pPr marL="0" indent="0" algn="ctr">
              <a:lnSpc>
                <a:spcPct val="110000"/>
              </a:lnSpc>
              <a:buNone/>
            </a:pPr>
            <a:r>
              <a:rPr lang="en-US" altLang="ja-JP" sz="2400" dirty="0">
                <a:latin typeface="ヒラギノ角ゴ Pro W3"/>
                <a:ea typeface="ヒラギノ角ゴ Pro W3"/>
                <a:cs typeface="ヒラギノ角ゴ Pro W3"/>
              </a:rPr>
              <a:t>↓</a:t>
            </a:r>
          </a:p>
          <a:p>
            <a:pPr>
              <a:lnSpc>
                <a:spcPct val="110000"/>
              </a:lnSpc>
            </a:pPr>
            <a:r>
              <a:rPr lang="ja-JP" altLang="en-US" sz="2400" dirty="0">
                <a:latin typeface="ヒラギノ角ゴ Pro W3"/>
                <a:ea typeface="ヒラギノ角ゴ Pro W3"/>
                <a:cs typeface="ヒラギノ角ゴ Pro W3"/>
              </a:rPr>
              <a:t>観測された</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相補的分布</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が２個の分子雲の衝突の有力な証拠</a:t>
            </a:r>
            <a:endParaRPr lang="en-US" altLang="ja-JP" sz="2400" dirty="0">
              <a:latin typeface="ヒラギノ角ゴ Pro W3"/>
              <a:ea typeface="ヒラギノ角ゴ Pro W3"/>
              <a:cs typeface="ヒラギノ角ゴ Pro W3"/>
            </a:endParaRPr>
          </a:p>
        </p:txBody>
      </p:sp>
      <p:sp>
        <p:nvSpPr>
          <p:cNvPr id="15" name="テキスト ボックス 14"/>
          <p:cNvSpPr txBox="1"/>
          <p:nvPr/>
        </p:nvSpPr>
        <p:spPr>
          <a:xfrm>
            <a:off x="1619672" y="6085669"/>
            <a:ext cx="2339102" cy="523220"/>
          </a:xfrm>
          <a:prstGeom prst="rect">
            <a:avLst/>
          </a:prstGeom>
          <a:noFill/>
        </p:spPr>
        <p:txBody>
          <a:bodyPr wrap="none" rtlCol="0">
            <a:spAutoFit/>
          </a:bodyPr>
          <a:lstStyle/>
          <a:p>
            <a:r>
              <a:rPr lang="ja-JP" altLang="en-US" sz="2800" dirty="0">
                <a:latin typeface="ヒラギノ角ゴ Pro W3"/>
                <a:ea typeface="ヒラギノ角ゴ Pro W3"/>
                <a:cs typeface="ヒラギノ角ゴ Pro W3"/>
              </a:rPr>
              <a:t>衝突の断面図</a:t>
            </a:r>
            <a:endParaRPr kumimoji="1" lang="ja-JP" altLang="en-US" sz="2800" dirty="0">
              <a:latin typeface="ヒラギノ角ゴ Pro W3"/>
              <a:ea typeface="ヒラギノ角ゴ Pro W3"/>
              <a:cs typeface="ヒラギノ角ゴ Pro W3"/>
            </a:endParaRPr>
          </a:p>
        </p:txBody>
      </p:sp>
      <p:sp>
        <p:nvSpPr>
          <p:cNvPr id="19" name="正方形/長方形 18"/>
          <p:cNvSpPr/>
          <p:nvPr/>
        </p:nvSpPr>
        <p:spPr>
          <a:xfrm>
            <a:off x="3958774" y="6470389"/>
            <a:ext cx="2463310" cy="276999"/>
          </a:xfrm>
          <a:prstGeom prst="rect">
            <a:avLst/>
          </a:prstGeom>
        </p:spPr>
        <p:txBody>
          <a:bodyPr wrap="none">
            <a:spAutoFit/>
          </a:bodyPr>
          <a:lstStyle/>
          <a:p>
            <a:r>
              <a:rPr lang="en-US" altLang="ja-JP" sz="1200" dirty="0"/>
              <a:t>(</a:t>
            </a:r>
            <a:r>
              <a:rPr lang="ja-JP" altLang="en-US" sz="1200" dirty="0"/>
              <a:t>クレジット </a:t>
            </a:r>
            <a:r>
              <a:rPr lang="en-US" altLang="ja-JP" sz="1200" dirty="0"/>
              <a:t>:</a:t>
            </a:r>
            <a:r>
              <a:rPr lang="ja-JP" altLang="en-US" sz="1200" dirty="0"/>
              <a:t>北海道大学</a:t>
            </a:r>
            <a:r>
              <a:rPr lang="en-US" altLang="ja-JP" sz="1200" dirty="0"/>
              <a:t>/</a:t>
            </a:r>
            <a:r>
              <a:rPr lang="ja-JP" altLang="en-US" sz="1200" dirty="0"/>
              <a:t>京都大学</a:t>
            </a:r>
            <a:r>
              <a:rPr lang="en-US" altLang="ja-JP" sz="1200" dirty="0"/>
              <a:t>)</a:t>
            </a:r>
            <a:endParaRPr lang="ja-JP" altLang="en-US" sz="1200" dirty="0"/>
          </a:p>
        </p:txBody>
      </p:sp>
      <p:pic>
        <p:nvPicPr>
          <p:cNvPr id="2" name="図 1" descr="shima_RGB.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4677" y="3348295"/>
            <a:ext cx="2814097" cy="2745001"/>
          </a:xfrm>
          <a:prstGeom prst="rect">
            <a:avLst/>
          </a:prstGeom>
        </p:spPr>
      </p:pic>
      <p:sp>
        <p:nvSpPr>
          <p:cNvPr id="20" name="テキスト ボックス 19"/>
          <p:cNvSpPr txBox="1"/>
          <p:nvPr/>
        </p:nvSpPr>
        <p:spPr>
          <a:xfrm>
            <a:off x="1454959" y="3414191"/>
            <a:ext cx="1512168" cy="461665"/>
          </a:xfrm>
          <a:prstGeom prst="rect">
            <a:avLst/>
          </a:prstGeom>
          <a:noFill/>
        </p:spPr>
        <p:txBody>
          <a:bodyPr wrap="square" rtlCol="0">
            <a:spAutoFit/>
          </a:bodyPr>
          <a:lstStyle/>
          <a:p>
            <a:r>
              <a:rPr kumimoji="1" lang="en-US" altLang="ja-JP" sz="2400" dirty="0">
                <a:solidFill>
                  <a:srgbClr val="FFFFFF"/>
                </a:solidFill>
              </a:rPr>
              <a:t>A</a:t>
            </a:r>
            <a:r>
              <a:rPr lang="en-US" altLang="ja-JP" sz="2400" dirty="0">
                <a:solidFill>
                  <a:srgbClr val="FFFFFF"/>
                </a:solidFill>
              </a:rPr>
              <a:t>+B</a:t>
            </a:r>
            <a:endParaRPr kumimoji="1" lang="ja-JP" altLang="en-US" sz="2400" dirty="0">
              <a:solidFill>
                <a:srgbClr val="FFFFFF"/>
              </a:solidFill>
            </a:endParaRPr>
          </a:p>
        </p:txBody>
      </p:sp>
      <p:sp>
        <p:nvSpPr>
          <p:cNvPr id="21" name="タイトル 1"/>
          <p:cNvSpPr>
            <a:spLocks noGrp="1"/>
          </p:cNvSpPr>
          <p:nvPr>
            <p:ph type="title"/>
          </p:nvPr>
        </p:nvSpPr>
        <p:spPr>
          <a:xfrm>
            <a:off x="4611550" y="161523"/>
            <a:ext cx="4075250" cy="1143000"/>
          </a:xfrm>
        </p:spPr>
        <p:txBody>
          <a:bodyPr>
            <a:normAutofit fontScale="90000"/>
          </a:bodyPr>
          <a:lstStyle/>
          <a:p>
            <a:r>
              <a:rPr kumimoji="1" lang="en-US" altLang="ja-JP" dirty="0"/>
              <a:t/>
            </a:r>
            <a:br>
              <a:rPr kumimoji="1" lang="en-US" altLang="ja-JP" dirty="0"/>
            </a:br>
            <a:r>
              <a:rPr kumimoji="1" lang="ja-JP" altLang="en-US" sz="2700" dirty="0"/>
              <a:t>研究の結果</a:t>
            </a:r>
            <a:r>
              <a:rPr kumimoji="1" lang="en-US" altLang="ja-JP" sz="2700" dirty="0"/>
              <a:t>4</a:t>
            </a:r>
            <a:br>
              <a:rPr kumimoji="1" lang="en-US" altLang="ja-JP" sz="2700" dirty="0"/>
            </a:br>
            <a:r>
              <a:rPr kumimoji="1" lang="ja-JP" altLang="en-US" dirty="0"/>
              <a:t>分子雲衝突が　　つくる相補的分布</a:t>
            </a:r>
          </a:p>
        </p:txBody>
      </p:sp>
    </p:spTree>
    <p:extLst>
      <p:ext uri="{BB962C8B-B14F-4D97-AF65-F5344CB8AC3E}">
        <p14:creationId xmlns:p14="http://schemas.microsoft.com/office/powerpoint/2010/main" val="82279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14</a:t>
            </a:fld>
            <a:endParaRPr lang="ja-JP" altLang="en-US"/>
          </a:p>
        </p:txBody>
      </p:sp>
      <p:pic>
        <p:nvPicPr>
          <p:cNvPr id="6" name="図 5">
            <a:extLst>
              <a:ext uri="{FF2B5EF4-FFF2-40B4-BE49-F238E27FC236}">
                <a16:creationId xmlns:a16="http://schemas.microsoft.com/office/drawing/2014/main" xmlns="" id="{E4037953-A84D-1E4F-9022-5AC5BEE4C4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0556"/>
          <a:stretch/>
        </p:blipFill>
        <p:spPr>
          <a:xfrm>
            <a:off x="4654759" y="1810569"/>
            <a:ext cx="3373625" cy="3390900"/>
          </a:xfrm>
          <a:prstGeom prst="rect">
            <a:avLst/>
          </a:prstGeom>
        </p:spPr>
      </p:pic>
      <p:pic>
        <p:nvPicPr>
          <p:cNvPr id="7" name="図 6">
            <a:extLst>
              <a:ext uri="{FF2B5EF4-FFF2-40B4-BE49-F238E27FC236}">
                <a16:creationId xmlns:a16="http://schemas.microsoft.com/office/drawing/2014/main" xmlns="" id="{E4037953-A84D-1E4F-9022-5AC5BEE4C4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9467"/>
          <a:stretch/>
        </p:blipFill>
        <p:spPr>
          <a:xfrm>
            <a:off x="1126367" y="1810569"/>
            <a:ext cx="3373625" cy="3465512"/>
          </a:xfrm>
          <a:prstGeom prst="rect">
            <a:avLst/>
          </a:prstGeom>
        </p:spPr>
      </p:pic>
      <p:sp>
        <p:nvSpPr>
          <p:cNvPr id="9" name="コンテンツ プレースホルダー 2"/>
          <p:cNvSpPr txBox="1">
            <a:spLocks/>
          </p:cNvSpPr>
          <p:nvPr/>
        </p:nvSpPr>
        <p:spPr>
          <a:xfrm>
            <a:off x="457200" y="5636121"/>
            <a:ext cx="8229599" cy="10853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10000"/>
              </a:lnSpc>
            </a:pPr>
            <a:r>
              <a:rPr lang="ja-JP" altLang="en-US" sz="2400" dirty="0">
                <a:latin typeface="ヒラギノ角ゴ Pro W3"/>
                <a:ea typeface="ヒラギノ角ゴ Pro W3"/>
                <a:cs typeface="ヒラギノ角ゴ Pro W3"/>
              </a:rPr>
              <a:t>衝突を斜めから観測すると、相補的分布にズレが生じる</a:t>
            </a:r>
            <a:endParaRPr lang="en-US" altLang="ja-JP" sz="2400" dirty="0">
              <a:latin typeface="ヒラギノ角ゴ Pro W3"/>
              <a:ea typeface="ヒラギノ角ゴ Pro W3"/>
              <a:cs typeface="ヒラギノ角ゴ Pro W3"/>
            </a:endParaRPr>
          </a:p>
        </p:txBody>
      </p:sp>
      <p:sp>
        <p:nvSpPr>
          <p:cNvPr id="10" name="タイトル 1"/>
          <p:cNvSpPr>
            <a:spLocks noGrp="1"/>
          </p:cNvSpPr>
          <p:nvPr>
            <p:ph type="title"/>
          </p:nvPr>
        </p:nvSpPr>
        <p:spPr>
          <a:xfrm>
            <a:off x="457200" y="161523"/>
            <a:ext cx="8229600" cy="1143000"/>
          </a:xfrm>
        </p:spPr>
        <p:txBody>
          <a:bodyPr>
            <a:normAutofit fontScale="90000"/>
          </a:bodyPr>
          <a:lstStyle/>
          <a:p>
            <a:r>
              <a:rPr kumimoji="1" lang="ja-JP" altLang="en-US" sz="2700" dirty="0"/>
              <a:t>研究の結果</a:t>
            </a:r>
            <a:r>
              <a:rPr kumimoji="1" lang="en-US" altLang="ja-JP" sz="2700" dirty="0"/>
              <a:t>4</a:t>
            </a:r>
            <a:br>
              <a:rPr kumimoji="1" lang="en-US" altLang="ja-JP" sz="2700" dirty="0"/>
            </a:br>
            <a:r>
              <a:rPr kumimoji="1" lang="ja-JP" altLang="en-US" dirty="0"/>
              <a:t>分子雲衝突がつくる相補的分布</a:t>
            </a:r>
          </a:p>
        </p:txBody>
      </p:sp>
    </p:spTree>
    <p:extLst>
      <p:ext uri="{BB962C8B-B14F-4D97-AF65-F5344CB8AC3E}">
        <p14:creationId xmlns:p14="http://schemas.microsoft.com/office/powerpoint/2010/main" val="399855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15</a:t>
            </a:fld>
            <a:endParaRPr lang="ja-JP" altLang="en-US"/>
          </a:p>
        </p:txBody>
      </p:sp>
      <p:sp>
        <p:nvSpPr>
          <p:cNvPr id="8" name="タイトル 1"/>
          <p:cNvSpPr>
            <a:spLocks noGrp="1"/>
          </p:cNvSpPr>
          <p:nvPr>
            <p:ph type="title"/>
          </p:nvPr>
        </p:nvSpPr>
        <p:spPr>
          <a:xfrm>
            <a:off x="683568" y="249883"/>
            <a:ext cx="8003232" cy="1143000"/>
          </a:xfrm>
        </p:spPr>
        <p:txBody>
          <a:bodyPr>
            <a:noAutofit/>
          </a:bodyPr>
          <a:lstStyle/>
          <a:p>
            <a:r>
              <a:rPr kumimoji="1" lang="ja-JP" altLang="en-US" sz="2400" dirty="0"/>
              <a:t>研究の結果</a:t>
            </a:r>
            <a:r>
              <a:rPr kumimoji="1" lang="en-US" altLang="ja-JP" sz="2400" dirty="0"/>
              <a:t>5</a:t>
            </a:r>
            <a:r>
              <a:rPr kumimoji="1" lang="en-US" altLang="ja-JP" sz="3600" dirty="0"/>
              <a:t/>
            </a:r>
            <a:br>
              <a:rPr kumimoji="1" lang="en-US" altLang="ja-JP" sz="3600" dirty="0"/>
            </a:br>
            <a:r>
              <a:rPr kumimoji="1" lang="ja-JP" altLang="en-US" sz="3600" dirty="0"/>
              <a:t>オリオン大星雲を作った分子雲衝突</a:t>
            </a:r>
          </a:p>
        </p:txBody>
      </p:sp>
      <p:pic>
        <p:nvPicPr>
          <p:cNvPr id="2" name="図 1" descr="fig1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197" y="1392883"/>
            <a:ext cx="8327808" cy="5328592"/>
          </a:xfrm>
          <a:prstGeom prst="rect">
            <a:avLst/>
          </a:prstGeom>
        </p:spPr>
      </p:pic>
    </p:spTree>
    <p:extLst>
      <p:ext uri="{BB962C8B-B14F-4D97-AF65-F5344CB8AC3E}">
        <p14:creationId xmlns:p14="http://schemas.microsoft.com/office/powerpoint/2010/main" val="256774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16</a:t>
            </a:fld>
            <a:endParaRPr lang="ja-JP" altLang="en-US"/>
          </a:p>
        </p:txBody>
      </p:sp>
      <p:sp>
        <p:nvSpPr>
          <p:cNvPr id="8" name="タイトル 1"/>
          <p:cNvSpPr>
            <a:spLocks noGrp="1"/>
          </p:cNvSpPr>
          <p:nvPr>
            <p:ph type="title"/>
          </p:nvPr>
        </p:nvSpPr>
        <p:spPr>
          <a:xfrm>
            <a:off x="5724128" y="1010166"/>
            <a:ext cx="3240360" cy="1143000"/>
          </a:xfrm>
        </p:spPr>
        <p:txBody>
          <a:bodyPr>
            <a:noAutofit/>
          </a:bodyPr>
          <a:lstStyle/>
          <a:p>
            <a:r>
              <a:rPr kumimoji="1" lang="ja-JP" altLang="en-US" sz="2400" dirty="0"/>
              <a:t>研究の結果</a:t>
            </a:r>
            <a:r>
              <a:rPr kumimoji="1" lang="en-US" altLang="ja-JP" sz="2400" dirty="0"/>
              <a:t>5</a:t>
            </a:r>
            <a:br>
              <a:rPr kumimoji="1" lang="en-US" altLang="ja-JP" sz="2400" dirty="0"/>
            </a:br>
            <a:r>
              <a:rPr kumimoji="1" lang="ja-JP" altLang="en-US" sz="3600" dirty="0"/>
              <a:t>オリオン大星雲を作った　　　　　分子雲衝突</a:t>
            </a:r>
          </a:p>
        </p:txBody>
      </p:sp>
      <p:pic>
        <p:nvPicPr>
          <p:cNvPr id="2" name="図 1" descr="fig1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578109" cy="6858000"/>
          </a:xfrm>
          <a:prstGeom prst="rect">
            <a:avLst/>
          </a:prstGeom>
        </p:spPr>
      </p:pic>
    </p:spTree>
    <p:extLst>
      <p:ext uri="{BB962C8B-B14F-4D97-AF65-F5344CB8AC3E}">
        <p14:creationId xmlns:p14="http://schemas.microsoft.com/office/powerpoint/2010/main" val="2292883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17</a:t>
            </a:fld>
            <a:endParaRPr lang="ja-JP" altLang="en-US"/>
          </a:p>
        </p:txBody>
      </p:sp>
      <p:sp>
        <p:nvSpPr>
          <p:cNvPr id="6" name="タイトル 1"/>
          <p:cNvSpPr>
            <a:spLocks noGrp="1"/>
          </p:cNvSpPr>
          <p:nvPr>
            <p:ph type="title"/>
          </p:nvPr>
        </p:nvSpPr>
        <p:spPr>
          <a:xfrm>
            <a:off x="457200" y="188640"/>
            <a:ext cx="8229600" cy="706090"/>
          </a:xfrm>
        </p:spPr>
        <p:txBody>
          <a:bodyPr>
            <a:normAutofit fontScale="90000"/>
          </a:bodyPr>
          <a:lstStyle/>
          <a:p>
            <a:r>
              <a:rPr kumimoji="1" lang="ja-JP" altLang="en-US" sz="2700" dirty="0"/>
              <a:t>研究の結果</a:t>
            </a:r>
            <a:r>
              <a:rPr kumimoji="1" lang="en-US" altLang="ja-JP" sz="2700" dirty="0"/>
              <a:t>5</a:t>
            </a:r>
            <a:r>
              <a:rPr kumimoji="1" lang="en-US" altLang="ja-JP" sz="3200" dirty="0"/>
              <a:t/>
            </a:r>
            <a:br>
              <a:rPr kumimoji="1" lang="en-US" altLang="ja-JP" sz="3200" dirty="0"/>
            </a:br>
            <a:r>
              <a:rPr kumimoji="1" lang="ja-JP" altLang="en-US" sz="3200" dirty="0"/>
              <a:t>オリオン大星雲を作った分子雲衝突</a:t>
            </a:r>
          </a:p>
        </p:txBody>
      </p:sp>
      <p:pic>
        <p:nvPicPr>
          <p:cNvPr id="7" name="図 6" descr="fig14.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9672" y="928613"/>
            <a:ext cx="5760640" cy="3745046"/>
          </a:xfrm>
          <a:prstGeom prst="rect">
            <a:avLst/>
          </a:prstGeom>
        </p:spPr>
      </p:pic>
      <p:sp>
        <p:nvSpPr>
          <p:cNvPr id="8" name="コンテンツ プレースホルダー 2"/>
          <p:cNvSpPr>
            <a:spLocks noGrp="1"/>
          </p:cNvSpPr>
          <p:nvPr>
            <p:ph idx="1"/>
          </p:nvPr>
        </p:nvSpPr>
        <p:spPr>
          <a:xfrm>
            <a:off x="457201" y="4750766"/>
            <a:ext cx="8363272" cy="2134618"/>
          </a:xfrm>
        </p:spPr>
        <p:txBody>
          <a:bodyPr>
            <a:normAutofit/>
          </a:bodyPr>
          <a:lstStyle/>
          <a:p>
            <a:pPr>
              <a:lnSpc>
                <a:spcPct val="110000"/>
              </a:lnSpc>
            </a:pPr>
            <a:r>
              <a:rPr kumimoji="1" lang="ja-JP" altLang="en-US" sz="2400" dirty="0">
                <a:latin typeface="ヒラギノ角ゴ Pro W3"/>
                <a:ea typeface="ヒラギノ角ゴ Pro W3"/>
                <a:cs typeface="ヒラギノ角ゴ Pro W3"/>
              </a:rPr>
              <a:t>衝突の速度：およそ</a:t>
            </a:r>
            <a:r>
              <a:rPr kumimoji="1" lang="en-US" altLang="ja-JP" sz="2400" dirty="0">
                <a:latin typeface="ヒラギノ角ゴ Pro W3"/>
                <a:ea typeface="ヒラギノ角ゴ Pro W3"/>
                <a:cs typeface="ヒラギノ角ゴ Pro W3"/>
              </a:rPr>
              <a:t>7km/</a:t>
            </a:r>
            <a:r>
              <a:rPr kumimoji="1" lang="ja-JP" altLang="en-US" sz="2400" dirty="0">
                <a:latin typeface="ヒラギノ角ゴ Pro W3"/>
                <a:ea typeface="ヒラギノ角ゴ Pro W3"/>
                <a:cs typeface="ヒラギノ角ゴ Pro W3"/>
              </a:rPr>
              <a:t>秒</a:t>
            </a:r>
            <a:endParaRPr kumimoji="1"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衝突の経過時間：およそ</a:t>
            </a:r>
            <a:r>
              <a:rPr lang="en-US" altLang="ja-JP" sz="2400" dirty="0">
                <a:latin typeface="ヒラギノ角ゴ Pro W3"/>
                <a:ea typeface="ヒラギノ角ゴ Pro W3"/>
                <a:cs typeface="ヒラギノ角ゴ Pro W3"/>
              </a:rPr>
              <a:t>10</a:t>
            </a:r>
            <a:r>
              <a:rPr lang="ja-JP" altLang="en-US" sz="2400" dirty="0">
                <a:latin typeface="ヒラギノ角ゴ Pro W3"/>
                <a:ea typeface="ヒラギノ角ゴ Pro W3"/>
                <a:cs typeface="ヒラギノ角ゴ Pro W3"/>
              </a:rPr>
              <a:t>万年（巨大星の年齢と一致）</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分子雲衝突によって、分子雲が短時間で急激に圧縮され、通常作られないような巨大な星が形成された</a:t>
            </a:r>
            <a:endParaRPr lang="en-US" altLang="ja-JP" sz="24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3321698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18</a:t>
            </a:fld>
            <a:endParaRPr lang="ja-JP" altLang="en-US"/>
          </a:p>
        </p:txBody>
      </p:sp>
      <p:grpSp>
        <p:nvGrpSpPr>
          <p:cNvPr id="26" name="図形グループ 25"/>
          <p:cNvGrpSpPr/>
          <p:nvPr/>
        </p:nvGrpSpPr>
        <p:grpSpPr>
          <a:xfrm>
            <a:off x="251520" y="1042249"/>
            <a:ext cx="4650680" cy="3412667"/>
            <a:chOff x="1907704" y="3165628"/>
            <a:chExt cx="4650680" cy="3412667"/>
          </a:xfrm>
        </p:grpSpPr>
        <p:pic>
          <p:nvPicPr>
            <p:cNvPr id="27" name="図 26" descr="ini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4584" y="3165628"/>
              <a:ext cx="3733800" cy="3365500"/>
            </a:xfrm>
            <a:prstGeom prst="rect">
              <a:avLst/>
            </a:prstGeom>
          </p:spPr>
        </p:pic>
        <p:pic>
          <p:nvPicPr>
            <p:cNvPr id="28" name="図 27" descr="スクリーンショット 2012-12-04 16.27.2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704" y="3429000"/>
              <a:ext cx="1282505" cy="307137"/>
            </a:xfrm>
            <a:prstGeom prst="rect">
              <a:avLst/>
            </a:prstGeom>
          </p:spPr>
        </p:pic>
        <p:pic>
          <p:nvPicPr>
            <p:cNvPr id="29" name="図 28" descr="スクリーンショット 2012-12-04 16.30.4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7744" y="3736137"/>
              <a:ext cx="746170" cy="2232248"/>
            </a:xfrm>
            <a:prstGeom prst="rect">
              <a:avLst/>
            </a:prstGeom>
          </p:spPr>
        </p:pic>
        <p:cxnSp>
          <p:nvCxnSpPr>
            <p:cNvPr id="30" name="直線矢印コネクタ 29"/>
            <p:cNvCxnSpPr/>
            <p:nvPr/>
          </p:nvCxnSpPr>
          <p:spPr>
            <a:xfrm flipV="1">
              <a:off x="4499992" y="6309320"/>
              <a:ext cx="953124" cy="2689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テキスト ボックス 30"/>
            <p:cNvSpPr txBox="1"/>
            <p:nvPr/>
          </p:nvSpPr>
          <p:spPr>
            <a:xfrm>
              <a:off x="5436096" y="6021288"/>
              <a:ext cx="432048" cy="430887"/>
            </a:xfrm>
            <a:prstGeom prst="rect">
              <a:avLst/>
            </a:prstGeom>
            <a:noFill/>
          </p:spPr>
          <p:txBody>
            <a:bodyPr wrap="square" rtlCol="0">
              <a:spAutoFit/>
            </a:bodyPr>
            <a:lstStyle/>
            <a:p>
              <a:r>
                <a:rPr kumimoji="1" lang="en-US" altLang="ja-JP" sz="2200" i="1" dirty="0">
                  <a:latin typeface="Times New Roman"/>
                  <a:cs typeface="Times New Roman"/>
                </a:rPr>
                <a:t>x</a:t>
              </a:r>
              <a:endParaRPr kumimoji="1" lang="ja-JP" altLang="en-US" sz="2200" i="1" dirty="0">
                <a:latin typeface="Times New Roman"/>
                <a:cs typeface="Times New Roman"/>
              </a:endParaRPr>
            </a:p>
          </p:txBody>
        </p:sp>
        <p:sp>
          <p:nvSpPr>
            <p:cNvPr id="32" name="右矢印 31"/>
            <p:cNvSpPr/>
            <p:nvPr/>
          </p:nvSpPr>
          <p:spPr>
            <a:xfrm rot="20826834">
              <a:off x="4148921" y="5201545"/>
              <a:ext cx="648072" cy="57606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3" name="右矢印 32"/>
            <p:cNvSpPr/>
            <p:nvPr/>
          </p:nvSpPr>
          <p:spPr>
            <a:xfrm rot="10114293">
              <a:off x="4863574" y="5064045"/>
              <a:ext cx="648072" cy="576064"/>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rot="20752027">
              <a:off x="4115050" y="5242108"/>
              <a:ext cx="720080" cy="369332"/>
            </a:xfrm>
            <a:prstGeom prst="rect">
              <a:avLst/>
            </a:prstGeom>
            <a:noFill/>
          </p:spPr>
          <p:txBody>
            <a:bodyPr wrap="square" rtlCol="0">
              <a:spAutoFit/>
            </a:bodyPr>
            <a:lstStyle/>
            <a:p>
              <a:r>
                <a:rPr lang="en-US" altLang="ja-JP" dirty="0" err="1">
                  <a:latin typeface="Times New Roman"/>
                  <a:cs typeface="Times New Roman"/>
                </a:rPr>
                <a:t>v</a:t>
              </a:r>
              <a:r>
                <a:rPr lang="en-US" altLang="ja-JP" baseline="-25000" dirty="0" err="1">
                  <a:latin typeface="Times New Roman"/>
                  <a:cs typeface="Times New Roman"/>
                </a:rPr>
                <a:t>coll</a:t>
              </a:r>
              <a:endParaRPr kumimoji="1" lang="ja-JP" altLang="en-US" dirty="0"/>
            </a:p>
          </p:txBody>
        </p:sp>
        <p:sp>
          <p:nvSpPr>
            <p:cNvPr id="35" name="テキスト ボックス 34"/>
            <p:cNvSpPr txBox="1"/>
            <p:nvPr/>
          </p:nvSpPr>
          <p:spPr>
            <a:xfrm rot="20752027">
              <a:off x="4944953" y="5085751"/>
              <a:ext cx="720080" cy="369332"/>
            </a:xfrm>
            <a:prstGeom prst="rect">
              <a:avLst/>
            </a:prstGeom>
            <a:noFill/>
          </p:spPr>
          <p:txBody>
            <a:bodyPr wrap="square" rtlCol="0">
              <a:spAutoFit/>
            </a:bodyPr>
            <a:lstStyle/>
            <a:p>
              <a:r>
                <a:rPr lang="en-US" altLang="ja-JP" dirty="0" err="1">
                  <a:latin typeface="Times New Roman"/>
                  <a:cs typeface="Times New Roman"/>
                </a:rPr>
                <a:t>v</a:t>
              </a:r>
              <a:r>
                <a:rPr lang="en-US" altLang="ja-JP" baseline="-25000" dirty="0" err="1">
                  <a:latin typeface="Times New Roman"/>
                  <a:cs typeface="Times New Roman"/>
                </a:rPr>
                <a:t>coll</a:t>
              </a:r>
              <a:endParaRPr kumimoji="1" lang="ja-JP" altLang="en-US" dirty="0"/>
            </a:p>
          </p:txBody>
        </p:sp>
      </p:grpSp>
      <p:pic>
        <p:nvPicPr>
          <p:cNvPr id="36" name="図 35" descr="CCC2.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51920" y="568319"/>
            <a:ext cx="5472608" cy="4228833"/>
          </a:xfrm>
          <a:prstGeom prst="rect">
            <a:avLst/>
          </a:prstGeom>
        </p:spPr>
      </p:pic>
      <p:sp>
        <p:nvSpPr>
          <p:cNvPr id="37" name="正方形/長方形 36"/>
          <p:cNvSpPr/>
          <p:nvPr/>
        </p:nvSpPr>
        <p:spPr>
          <a:xfrm>
            <a:off x="7115198" y="1451009"/>
            <a:ext cx="277209" cy="26819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5940152" y="4320420"/>
            <a:ext cx="1368152" cy="350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4580715" y="2281130"/>
            <a:ext cx="399143" cy="8548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6311498" y="4199408"/>
            <a:ext cx="972616" cy="307777"/>
          </a:xfrm>
          <a:prstGeom prst="rect">
            <a:avLst/>
          </a:prstGeom>
          <a:noFill/>
        </p:spPr>
        <p:txBody>
          <a:bodyPr wrap="square" rtlCol="0">
            <a:spAutoFit/>
          </a:bodyPr>
          <a:lstStyle/>
          <a:p>
            <a:r>
              <a:rPr kumimoji="1" lang="en-US" altLang="ja-JP" sz="1400" i="1" dirty="0">
                <a:latin typeface="Times New Roman"/>
                <a:cs typeface="Times New Roman"/>
              </a:rPr>
              <a:t>y</a:t>
            </a:r>
            <a:r>
              <a:rPr kumimoji="1" lang="en-US" altLang="ja-JP" sz="1400" dirty="0">
                <a:latin typeface="Times New Roman"/>
                <a:cs typeface="Times New Roman"/>
              </a:rPr>
              <a:t> [ pc ]</a:t>
            </a:r>
            <a:endParaRPr kumimoji="1" lang="ja-JP" altLang="en-US" sz="1400" dirty="0">
              <a:latin typeface="Times New Roman"/>
              <a:cs typeface="Times New Roman"/>
            </a:endParaRPr>
          </a:p>
        </p:txBody>
      </p:sp>
      <p:sp>
        <p:nvSpPr>
          <p:cNvPr id="41" name="テキスト ボックス 40"/>
          <p:cNvSpPr txBox="1"/>
          <p:nvPr/>
        </p:nvSpPr>
        <p:spPr>
          <a:xfrm rot="16200000">
            <a:off x="4324246" y="2371588"/>
            <a:ext cx="972616" cy="307777"/>
          </a:xfrm>
          <a:prstGeom prst="rect">
            <a:avLst/>
          </a:prstGeom>
          <a:noFill/>
        </p:spPr>
        <p:txBody>
          <a:bodyPr wrap="square" rtlCol="0">
            <a:spAutoFit/>
          </a:bodyPr>
          <a:lstStyle/>
          <a:p>
            <a:r>
              <a:rPr kumimoji="1" lang="en-US" altLang="ja-JP" sz="1400" i="1" dirty="0">
                <a:latin typeface="Times New Roman"/>
                <a:cs typeface="Times New Roman"/>
              </a:rPr>
              <a:t>z</a:t>
            </a:r>
            <a:r>
              <a:rPr kumimoji="1" lang="en-US" altLang="ja-JP" sz="1400" dirty="0">
                <a:latin typeface="Times New Roman"/>
                <a:cs typeface="Times New Roman"/>
              </a:rPr>
              <a:t> [ pc ]</a:t>
            </a:r>
            <a:endParaRPr kumimoji="1" lang="ja-JP" altLang="en-US" sz="1400" dirty="0">
              <a:latin typeface="Times New Roman"/>
              <a:cs typeface="Times New Roman"/>
            </a:endParaRPr>
          </a:p>
        </p:txBody>
      </p:sp>
      <p:sp>
        <p:nvSpPr>
          <p:cNvPr id="42" name="正方形/長方形 41"/>
          <p:cNvSpPr/>
          <p:nvPr/>
        </p:nvSpPr>
        <p:spPr>
          <a:xfrm>
            <a:off x="5220072" y="998760"/>
            <a:ext cx="1224136" cy="2160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6700428" y="1700614"/>
            <a:ext cx="1215752" cy="584776"/>
          </a:xfrm>
          <a:prstGeom prst="rect">
            <a:avLst/>
          </a:prstGeom>
          <a:noFill/>
        </p:spPr>
        <p:txBody>
          <a:bodyPr wrap="square" rtlCol="0">
            <a:spAutoFit/>
          </a:bodyPr>
          <a:lstStyle/>
          <a:p>
            <a:r>
              <a:rPr lang="ja-JP" altLang="en-US" sz="1600" dirty="0">
                <a:latin typeface="+mj-lt"/>
                <a:cs typeface="Times New Roman"/>
              </a:rPr>
              <a:t>巨大分子雲コア</a:t>
            </a:r>
          </a:p>
        </p:txBody>
      </p:sp>
      <p:sp>
        <p:nvSpPr>
          <p:cNvPr id="48" name="コンテンツ プレースホルダー 2"/>
          <p:cNvSpPr>
            <a:spLocks noGrp="1"/>
          </p:cNvSpPr>
          <p:nvPr>
            <p:ph idx="1"/>
          </p:nvPr>
        </p:nvSpPr>
        <p:spPr>
          <a:xfrm>
            <a:off x="457201" y="4534742"/>
            <a:ext cx="8363272" cy="2134618"/>
          </a:xfrm>
        </p:spPr>
        <p:txBody>
          <a:bodyPr>
            <a:normAutofit lnSpcReduction="10000"/>
          </a:bodyPr>
          <a:lstStyle/>
          <a:p>
            <a:pPr>
              <a:lnSpc>
                <a:spcPct val="110000"/>
              </a:lnSpc>
            </a:pPr>
            <a:r>
              <a:rPr lang="ja-JP" altLang="en-US" sz="2400" dirty="0">
                <a:latin typeface="ヒラギノ角ゴ Pro W3"/>
                <a:ea typeface="ヒラギノ角ゴ Pro W3"/>
                <a:cs typeface="ヒラギノ角ゴ Pro W3"/>
              </a:rPr>
              <a:t>井上・福井</a:t>
            </a:r>
            <a:r>
              <a:rPr lang="en-US" altLang="ja-JP" sz="2400" dirty="0">
                <a:latin typeface="ヒラギノ角ゴ Pro W3"/>
                <a:ea typeface="ヒラギノ角ゴ Pro W3"/>
                <a:cs typeface="ヒラギノ角ゴ Pro W3"/>
              </a:rPr>
              <a:t>(2013)</a:t>
            </a:r>
            <a:r>
              <a:rPr lang="ja-JP" altLang="en-US" sz="2400" dirty="0">
                <a:latin typeface="ヒラギノ角ゴ Pro W3"/>
                <a:ea typeface="ヒラギノ角ゴ Pro W3"/>
                <a:cs typeface="ヒラギノ角ゴ Pro W3"/>
              </a:rPr>
              <a:t>による衝突面の構造進化の数値シミュレーション</a:t>
            </a:r>
            <a:endParaRPr kumimoji="1"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磁場の効果により、衝突領域で巨大な分子雲のガス塊</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分子雲コア</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が効率的に形成されることが判明</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巨大分子雲コアで巨大星が形成される可能性が高い</a:t>
            </a:r>
            <a:endParaRPr lang="en-US" altLang="ja-JP" sz="2400" dirty="0">
              <a:latin typeface="ヒラギノ角ゴ Pro W3"/>
              <a:ea typeface="ヒラギノ角ゴ Pro W3"/>
              <a:cs typeface="ヒラギノ角ゴ Pro W3"/>
            </a:endParaRPr>
          </a:p>
        </p:txBody>
      </p:sp>
      <p:sp>
        <p:nvSpPr>
          <p:cNvPr id="44" name="タイトル 1"/>
          <p:cNvSpPr>
            <a:spLocks noGrp="1"/>
          </p:cNvSpPr>
          <p:nvPr>
            <p:ph type="title"/>
          </p:nvPr>
        </p:nvSpPr>
        <p:spPr>
          <a:xfrm>
            <a:off x="457200" y="188640"/>
            <a:ext cx="8229600" cy="706090"/>
          </a:xfrm>
        </p:spPr>
        <p:txBody>
          <a:bodyPr>
            <a:normAutofit fontScale="90000"/>
          </a:bodyPr>
          <a:lstStyle/>
          <a:p>
            <a:r>
              <a:rPr kumimoji="1" lang="ja-JP" altLang="en-US" sz="2700" dirty="0"/>
              <a:t>研究の結果</a:t>
            </a:r>
            <a:r>
              <a:rPr kumimoji="1" lang="en-US" altLang="ja-JP" sz="2700" dirty="0"/>
              <a:t>5</a:t>
            </a:r>
            <a:r>
              <a:rPr kumimoji="1" lang="en-US" altLang="ja-JP" sz="3200" dirty="0"/>
              <a:t/>
            </a:r>
            <a:br>
              <a:rPr kumimoji="1" lang="en-US" altLang="ja-JP" sz="3200" dirty="0"/>
            </a:br>
            <a:r>
              <a:rPr kumimoji="1" lang="ja-JP" altLang="en-US" sz="3200" dirty="0"/>
              <a:t>オリオン大星雲を作った分子雲衝突</a:t>
            </a:r>
          </a:p>
        </p:txBody>
      </p:sp>
    </p:spTree>
    <p:extLst>
      <p:ext uri="{BB962C8B-B14F-4D97-AF65-F5344CB8AC3E}">
        <p14:creationId xmlns:p14="http://schemas.microsoft.com/office/powerpoint/2010/main" val="2921877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NGC2024_VIST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8233" y="1422900"/>
            <a:ext cx="3131839" cy="2942204"/>
          </a:xfrm>
          <a:prstGeom prst="rect">
            <a:avLst/>
          </a:prstGeom>
        </p:spPr>
      </p:pic>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19</a:t>
            </a:fld>
            <a:endParaRPr lang="ja-JP" altLang="en-US"/>
          </a:p>
        </p:txBody>
      </p:sp>
      <p:sp>
        <p:nvSpPr>
          <p:cNvPr id="8" name="コンテンツ プレースホルダー 2"/>
          <p:cNvSpPr>
            <a:spLocks noGrp="1"/>
          </p:cNvSpPr>
          <p:nvPr>
            <p:ph idx="1"/>
          </p:nvPr>
        </p:nvSpPr>
        <p:spPr>
          <a:xfrm>
            <a:off x="5210103" y="1556792"/>
            <a:ext cx="3754385" cy="4041800"/>
          </a:xfrm>
        </p:spPr>
        <p:txBody>
          <a:bodyPr>
            <a:normAutofit/>
          </a:bodyPr>
          <a:lstStyle/>
          <a:p>
            <a:pPr>
              <a:lnSpc>
                <a:spcPct val="110000"/>
              </a:lnSpc>
            </a:pPr>
            <a:r>
              <a:rPr lang="ja-JP" altLang="en-US" sz="2400" dirty="0">
                <a:latin typeface="ヒラギノ角ゴ Pro W3"/>
                <a:ea typeface="ヒラギノ角ゴ Pro W3"/>
                <a:cs typeface="ヒラギノ角ゴ Pro W3"/>
              </a:rPr>
              <a:t>１個の巨大星１個からなる星雲</a:t>
            </a:r>
            <a:endParaRPr lang="en-US" altLang="ja-JP" sz="2400" dirty="0">
              <a:latin typeface="ヒラギノ角ゴ Pro W3"/>
              <a:ea typeface="ヒラギノ角ゴ Pro W3"/>
              <a:cs typeface="ヒラギノ角ゴ Pro W3"/>
            </a:endParaRPr>
          </a:p>
          <a:p>
            <a:pPr>
              <a:lnSpc>
                <a:spcPct val="110000"/>
              </a:lnSpc>
            </a:pPr>
            <a:r>
              <a:rPr lang="en-US" altLang="en-US" sz="2400" dirty="0">
                <a:latin typeface="ヒラギノ角ゴ Pro W3"/>
                <a:ea typeface="ヒラギノ角ゴ Pro W3"/>
                <a:cs typeface="ヒラギノ角ゴ Pro W3"/>
              </a:rPr>
              <a:t>大浜</a:t>
            </a:r>
            <a:r>
              <a:rPr lang="ja-JP" altLang="en-US" sz="2400" dirty="0">
                <a:latin typeface="ヒラギノ角ゴ Pro W3"/>
                <a:ea typeface="ヒラギノ角ゴ Pro W3"/>
                <a:cs typeface="ヒラギノ角ゴ Pro W3"/>
              </a:rPr>
              <a:t>他</a:t>
            </a:r>
            <a:r>
              <a:rPr lang="en-US" altLang="ja-JP" sz="2400" dirty="0">
                <a:latin typeface="ヒラギノ角ゴ Pro W3"/>
                <a:ea typeface="ヒラギノ角ゴ Pro W3"/>
                <a:cs typeface="ヒラギノ角ゴ Pro W3"/>
              </a:rPr>
              <a:t>(2018)</a:t>
            </a:r>
            <a:r>
              <a:rPr lang="ja-JP" altLang="en-US" sz="2400" dirty="0">
                <a:latin typeface="ヒラギノ角ゴ Pro W3"/>
                <a:ea typeface="ヒラギノ角ゴ Pro W3"/>
                <a:cs typeface="ヒラギノ角ゴ Pro W3"/>
              </a:rPr>
              <a:t>により　分子雲衝突による巨大星形成が立証</a:t>
            </a:r>
            <a:endParaRPr lang="en-US" altLang="ja-JP" sz="2400" dirty="0">
              <a:latin typeface="ヒラギノ角ゴ Pro W3"/>
              <a:ea typeface="ヒラギノ角ゴ Pro W3"/>
              <a:cs typeface="ヒラギノ角ゴ Pro W3"/>
            </a:endParaRPr>
          </a:p>
        </p:txBody>
      </p:sp>
      <p:sp>
        <p:nvSpPr>
          <p:cNvPr id="9" name="テキスト ボックス 8"/>
          <p:cNvSpPr txBox="1"/>
          <p:nvPr/>
        </p:nvSpPr>
        <p:spPr>
          <a:xfrm>
            <a:off x="5641776" y="4941168"/>
            <a:ext cx="2314600" cy="1015663"/>
          </a:xfrm>
          <a:prstGeom prst="rect">
            <a:avLst/>
          </a:prstGeom>
          <a:noFill/>
        </p:spPr>
        <p:txBody>
          <a:bodyPr wrap="square" rtlCol="0">
            <a:spAutoFit/>
          </a:bodyPr>
          <a:lstStyle/>
          <a:p>
            <a:pPr algn="ctr"/>
            <a:r>
              <a:rPr lang="en-US" altLang="ja-JP" sz="2000" dirty="0">
                <a:latin typeface="ヒラギノ角ゴ Pro W3"/>
                <a:ea typeface="ヒラギノ角ゴ Pro W3"/>
                <a:cs typeface="ヒラギノ角ゴ Pro W3"/>
              </a:rPr>
              <a:t>9</a:t>
            </a:r>
            <a:r>
              <a:rPr kumimoji="1" lang="en-US" altLang="ja-JP" sz="2000" dirty="0">
                <a:latin typeface="ヒラギノ角ゴ Pro W3"/>
                <a:ea typeface="ヒラギノ角ゴ Pro W3"/>
                <a:cs typeface="ヒラギノ角ゴ Pro W3"/>
              </a:rPr>
              <a:t>km/s</a:t>
            </a:r>
            <a:r>
              <a:rPr kumimoji="1" lang="ja-JP" altLang="en-US" sz="2000" dirty="0">
                <a:latin typeface="ヒラギノ角ゴ Pro W3"/>
                <a:ea typeface="ヒラギノ角ゴ Pro W3"/>
                <a:cs typeface="ヒラギノ角ゴ Pro W3"/>
              </a:rPr>
              <a:t>秒雲</a:t>
            </a:r>
            <a:r>
              <a:rPr kumimoji="1" lang="en-US" altLang="ja-JP" sz="2000" dirty="0">
                <a:latin typeface="ヒラギノ角ゴ Pro W3"/>
                <a:ea typeface="ヒラギノ角ゴ Pro W3"/>
                <a:cs typeface="ヒラギノ角ゴ Pro W3"/>
              </a:rPr>
              <a:t>(</a:t>
            </a:r>
            <a:r>
              <a:rPr lang="ja-JP" altLang="en-US" sz="2000" dirty="0">
                <a:latin typeface="ヒラギノ角ゴ Pro W3"/>
                <a:ea typeface="ヒラギノ角ゴ Pro W3"/>
                <a:cs typeface="ヒラギノ角ゴ Pro W3"/>
              </a:rPr>
              <a:t>左</a:t>
            </a:r>
            <a:r>
              <a:rPr kumimoji="1" lang="en-US" altLang="ja-JP" sz="2000" dirty="0">
                <a:latin typeface="ヒラギノ角ゴ Pro W3"/>
                <a:ea typeface="ヒラギノ角ゴ Pro W3"/>
                <a:cs typeface="ヒラギノ角ゴ Pro W3"/>
              </a:rPr>
              <a:t>)</a:t>
            </a:r>
          </a:p>
          <a:p>
            <a:pPr algn="ctr"/>
            <a:r>
              <a:rPr lang="ja-JP" altLang="en-US" sz="2000" dirty="0">
                <a:latin typeface="ヒラギノ角ゴ Pro W3"/>
                <a:ea typeface="ヒラギノ角ゴ Pro W3"/>
                <a:cs typeface="ヒラギノ角ゴ Pro W3"/>
              </a:rPr>
              <a:t>と　</a:t>
            </a:r>
            <a:endParaRPr lang="en-US" altLang="ja-JP" sz="2000" dirty="0">
              <a:latin typeface="ヒラギノ角ゴ Pro W3"/>
              <a:ea typeface="ヒラギノ角ゴ Pro W3"/>
              <a:cs typeface="ヒラギノ角ゴ Pro W3"/>
            </a:endParaRPr>
          </a:p>
          <a:p>
            <a:pPr algn="ctr"/>
            <a:r>
              <a:rPr lang="en-US" altLang="ja-JP" sz="2000" dirty="0">
                <a:latin typeface="ヒラギノ角ゴ Pro W3"/>
                <a:ea typeface="ヒラギノ角ゴ Pro W3"/>
                <a:cs typeface="ヒラギノ角ゴ Pro W3"/>
              </a:rPr>
              <a:t>11</a:t>
            </a:r>
            <a:r>
              <a:rPr kumimoji="1" lang="en-US" altLang="ja-JP" sz="2000" dirty="0">
                <a:latin typeface="ヒラギノ角ゴ Pro W3"/>
                <a:ea typeface="ヒラギノ角ゴ Pro W3"/>
                <a:cs typeface="ヒラギノ角ゴ Pro W3"/>
              </a:rPr>
              <a:t>km/s</a:t>
            </a:r>
            <a:r>
              <a:rPr kumimoji="1" lang="ja-JP" altLang="en-US" sz="2000" dirty="0">
                <a:latin typeface="ヒラギノ角ゴ Pro W3"/>
                <a:ea typeface="ヒラギノ角ゴ Pro W3"/>
                <a:cs typeface="ヒラギノ角ゴ Pro W3"/>
              </a:rPr>
              <a:t>秒雲</a:t>
            </a:r>
            <a:r>
              <a:rPr kumimoji="1" lang="en-US" altLang="ja-JP" sz="2000" dirty="0">
                <a:latin typeface="ヒラギノ角ゴ Pro W3"/>
                <a:ea typeface="ヒラギノ角ゴ Pro W3"/>
                <a:cs typeface="ヒラギノ角ゴ Pro W3"/>
              </a:rPr>
              <a:t>(</a:t>
            </a:r>
            <a:r>
              <a:rPr lang="ja-JP" altLang="en-US" sz="2000" dirty="0">
                <a:latin typeface="ヒラギノ角ゴ Pro W3"/>
                <a:ea typeface="ヒラギノ角ゴ Pro W3"/>
                <a:cs typeface="ヒラギノ角ゴ Pro W3"/>
              </a:rPr>
              <a:t>右</a:t>
            </a:r>
            <a:r>
              <a:rPr lang="en-US" altLang="ja-JP" sz="2000" dirty="0">
                <a:latin typeface="ヒラギノ角ゴ Pro W3"/>
                <a:ea typeface="ヒラギノ角ゴ Pro W3"/>
                <a:cs typeface="ヒラギノ角ゴ Pro W3"/>
              </a:rPr>
              <a:t>)</a:t>
            </a:r>
            <a:endParaRPr kumimoji="1" lang="ja-JP" altLang="en-US" sz="2000" dirty="0">
              <a:latin typeface="ヒラギノ角ゴ Pro W3"/>
              <a:ea typeface="ヒラギノ角ゴ Pro W3"/>
              <a:cs typeface="ヒラギノ角ゴ Pro W3"/>
            </a:endParaRPr>
          </a:p>
        </p:txBody>
      </p:sp>
      <p:sp>
        <p:nvSpPr>
          <p:cNvPr id="2" name="タイトル 1"/>
          <p:cNvSpPr>
            <a:spLocks noGrp="1"/>
          </p:cNvSpPr>
          <p:nvPr>
            <p:ph type="title"/>
          </p:nvPr>
        </p:nvSpPr>
        <p:spPr/>
        <p:txBody>
          <a:bodyPr>
            <a:normAutofit fontScale="90000"/>
          </a:bodyPr>
          <a:lstStyle/>
          <a:p>
            <a:r>
              <a:rPr kumimoji="1" lang="ja-JP" altLang="en-US" sz="3600" dirty="0"/>
              <a:t>その他の分子雲衝突と巨大星形成の例</a:t>
            </a:r>
            <a:r>
              <a:rPr kumimoji="1" lang="en-US" altLang="ja-JP" sz="3600" dirty="0"/>
              <a:t/>
            </a:r>
            <a:br>
              <a:rPr kumimoji="1" lang="en-US" altLang="ja-JP" sz="3600" dirty="0"/>
            </a:br>
            <a:r>
              <a:rPr lang="ja-JP" altLang="en-US" sz="3600" dirty="0"/>
              <a:t>（オリオン座 </a:t>
            </a:r>
            <a:r>
              <a:rPr lang="en-US" altLang="ja-JP" sz="3600" dirty="0"/>
              <a:t>NGC2024</a:t>
            </a:r>
            <a:r>
              <a:rPr lang="ja-JP" altLang="en-US" sz="3600" dirty="0"/>
              <a:t>）</a:t>
            </a:r>
            <a:endParaRPr kumimoji="1" lang="ja-JP" altLang="en-US" sz="3600" dirty="0"/>
          </a:p>
        </p:txBody>
      </p:sp>
      <p:pic>
        <p:nvPicPr>
          <p:cNvPr id="3" name="図 2" descr="orion-whole-202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984" y="1225296"/>
            <a:ext cx="2023872" cy="3035808"/>
          </a:xfrm>
          <a:prstGeom prst="rect">
            <a:avLst/>
          </a:prstGeom>
        </p:spPr>
      </p:pic>
      <p:sp>
        <p:nvSpPr>
          <p:cNvPr id="4" name="円/楕円 3"/>
          <p:cNvSpPr/>
          <p:nvPr/>
        </p:nvSpPr>
        <p:spPr>
          <a:xfrm>
            <a:off x="777101" y="2932120"/>
            <a:ext cx="144016" cy="144016"/>
          </a:xfrm>
          <a:prstGeom prst="ellipse">
            <a:avLst/>
          </a:prstGeom>
          <a:noFill/>
          <a:ln w="190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flipH="1">
            <a:off x="921117" y="1556792"/>
            <a:ext cx="1490643" cy="1296144"/>
          </a:xfrm>
          <a:prstGeom prst="line">
            <a:avLst/>
          </a:prstGeom>
          <a:ln w="38100" cmpd="sng">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flipV="1">
            <a:off x="921118" y="3140968"/>
            <a:ext cx="1346626" cy="936104"/>
          </a:xfrm>
          <a:prstGeom prst="line">
            <a:avLst/>
          </a:prstGeom>
          <a:ln w="38100" cmpd="sng">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8" name="正方形/長方形 17"/>
          <p:cNvSpPr/>
          <p:nvPr/>
        </p:nvSpPr>
        <p:spPr>
          <a:xfrm>
            <a:off x="3203848" y="3481844"/>
            <a:ext cx="1944216" cy="523220"/>
          </a:xfrm>
          <a:prstGeom prst="rect">
            <a:avLst/>
          </a:prstGeom>
        </p:spPr>
        <p:txBody>
          <a:bodyPr wrap="square">
            <a:spAutoFit/>
          </a:bodyPr>
          <a:lstStyle/>
          <a:p>
            <a:pPr algn="r"/>
            <a:r>
              <a:rPr lang="ja-JP" altLang="en-US" sz="1400" dirty="0">
                <a:solidFill>
                  <a:schemeClr val="bg1"/>
                </a:solidFill>
              </a:rPr>
              <a:t>クレジット</a:t>
            </a:r>
            <a:r>
              <a:rPr lang="en-US" altLang="ja-JP" sz="1400" dirty="0">
                <a:solidFill>
                  <a:schemeClr val="bg1"/>
                </a:solidFill>
              </a:rPr>
              <a:t> : </a:t>
            </a:r>
          </a:p>
          <a:p>
            <a:pPr algn="r"/>
            <a:r>
              <a:rPr lang="en-US" altLang="ja-JP" sz="1400" dirty="0">
                <a:solidFill>
                  <a:schemeClr val="bg1"/>
                </a:solidFill>
              </a:rPr>
              <a:t>ESO/J. Emerson/VISTA</a:t>
            </a:r>
            <a:endParaRPr lang="ja-JP" altLang="en-US" sz="1400" dirty="0">
              <a:solidFill>
                <a:schemeClr val="bg1"/>
              </a:solidFill>
            </a:endParaRPr>
          </a:p>
        </p:txBody>
      </p:sp>
      <p:pic>
        <p:nvPicPr>
          <p:cNvPr id="13" name="図 12" descr="NGC2024_13CO10_Blue.png">
            <a:extLst>
              <a:ext uri="{FF2B5EF4-FFF2-40B4-BE49-F238E27FC236}">
                <a16:creationId xmlns:a16="http://schemas.microsoft.com/office/drawing/2014/main" xmlns="" id="{83176E2E-30AD-BA4C-BAB2-4909AE9AC4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57" y="4228621"/>
            <a:ext cx="2711581" cy="2583879"/>
          </a:xfrm>
          <a:prstGeom prst="rect">
            <a:avLst/>
          </a:prstGeom>
        </p:spPr>
      </p:pic>
      <p:pic>
        <p:nvPicPr>
          <p:cNvPr id="16" name="図 15" descr="NGC2024_13CO10_Red.png">
            <a:extLst>
              <a:ext uri="{FF2B5EF4-FFF2-40B4-BE49-F238E27FC236}">
                <a16:creationId xmlns:a16="http://schemas.microsoft.com/office/drawing/2014/main" xmlns="" id="{8CAFF3F6-4453-BF48-97AB-F9BE6A5CC8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8362" y="4238510"/>
            <a:ext cx="2711581" cy="2583879"/>
          </a:xfrm>
          <a:prstGeom prst="rect">
            <a:avLst/>
          </a:prstGeom>
        </p:spPr>
      </p:pic>
    </p:spTree>
    <p:extLst>
      <p:ext uri="{BB962C8B-B14F-4D97-AF65-F5344CB8AC3E}">
        <p14:creationId xmlns:p14="http://schemas.microsoft.com/office/powerpoint/2010/main" val="277123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ja-JP" altLang="en-US" dirty="0"/>
              <a:t>今回の研究成果</a:t>
            </a:r>
            <a:endParaRPr kumimoji="1" lang="ja-JP" altLang="en-US" dirty="0"/>
          </a:p>
        </p:txBody>
      </p:sp>
      <p:sp>
        <p:nvSpPr>
          <p:cNvPr id="3" name="コンテンツ プレースホルダー 2"/>
          <p:cNvSpPr>
            <a:spLocks noGrp="1"/>
          </p:cNvSpPr>
          <p:nvPr>
            <p:ph idx="1"/>
          </p:nvPr>
        </p:nvSpPr>
        <p:spPr>
          <a:xfrm>
            <a:off x="457200" y="1124744"/>
            <a:ext cx="8229600" cy="5596731"/>
          </a:xfrm>
        </p:spPr>
        <p:txBody>
          <a:bodyPr>
            <a:noAutofit/>
          </a:bodyPr>
          <a:lstStyle/>
          <a:p>
            <a:pPr marL="0" indent="0">
              <a:lnSpc>
                <a:spcPct val="90000"/>
              </a:lnSpc>
              <a:buNone/>
            </a:pPr>
            <a:r>
              <a:rPr lang="ja-JP" altLang="en-US" sz="2200" dirty="0">
                <a:latin typeface="ヒラギノ角ゴ Pro W3"/>
                <a:ea typeface="ヒラギノ角ゴ Pro W3"/>
                <a:cs typeface="ヒラギノ角ゴ Pro W3"/>
              </a:rPr>
              <a:t>概要：</a:t>
            </a:r>
            <a:endParaRPr lang="en-US" altLang="ja-JP" sz="2200" dirty="0">
              <a:latin typeface="ヒラギノ角ゴ Pro W3"/>
              <a:ea typeface="ヒラギノ角ゴ Pro W3"/>
              <a:cs typeface="ヒラギノ角ゴ Pro W3"/>
            </a:endParaRPr>
          </a:p>
          <a:p>
            <a:pPr>
              <a:lnSpc>
                <a:spcPct val="90000"/>
              </a:lnSpc>
            </a:pPr>
            <a:r>
              <a:rPr lang="ja-JP" altLang="en-US" sz="2200" dirty="0">
                <a:latin typeface="ヒラギノ角ゴ Pro W3"/>
                <a:ea typeface="ヒラギノ角ゴ Pro W3"/>
                <a:cs typeface="ヒラギノ角ゴ Pro W3"/>
              </a:rPr>
              <a:t>もっとも有名な星雲のひとつであるオリオン大星雲が２つの分子雲の衝突により形成されたことを明らかにした。</a:t>
            </a:r>
            <a:endParaRPr lang="en-US" altLang="ja-JP" sz="2200" dirty="0">
              <a:latin typeface="ヒラギノ角ゴ Pro W3"/>
              <a:ea typeface="ヒラギノ角ゴ Pro W3"/>
              <a:cs typeface="ヒラギノ角ゴ Pro W3"/>
            </a:endParaRPr>
          </a:p>
          <a:p>
            <a:pPr marL="0" indent="0" algn="ctr">
              <a:lnSpc>
                <a:spcPct val="90000"/>
              </a:lnSpc>
              <a:buNone/>
            </a:pPr>
            <a:endParaRPr lang="en-US" altLang="ja-JP" sz="2200" dirty="0">
              <a:latin typeface="ヒラギノ角ゴ Pro W3"/>
              <a:ea typeface="ヒラギノ角ゴ Pro W3"/>
              <a:cs typeface="ヒラギノ角ゴ Pro W3"/>
            </a:endParaRPr>
          </a:p>
          <a:p>
            <a:pPr marL="0" indent="0">
              <a:lnSpc>
                <a:spcPct val="90000"/>
              </a:lnSpc>
              <a:buNone/>
            </a:pPr>
            <a:r>
              <a:rPr lang="ja-JP" altLang="en-US" sz="2200" dirty="0">
                <a:latin typeface="ヒラギノ角ゴ Pro W3"/>
                <a:ea typeface="ヒラギノ角ゴ Pro W3"/>
                <a:cs typeface="ヒラギノ角ゴ Pro W3"/>
              </a:rPr>
              <a:t>手法：</a:t>
            </a:r>
            <a:endParaRPr lang="en-US" altLang="ja-JP" sz="2200" dirty="0">
              <a:latin typeface="ヒラギノ角ゴ Pro W3"/>
              <a:ea typeface="ヒラギノ角ゴ Pro W3"/>
              <a:cs typeface="ヒラギノ角ゴ Pro W3"/>
            </a:endParaRPr>
          </a:p>
          <a:p>
            <a:pPr>
              <a:lnSpc>
                <a:spcPct val="90000"/>
              </a:lnSpc>
            </a:pPr>
            <a:r>
              <a:rPr lang="ja-JP" altLang="en-US" sz="2200" dirty="0">
                <a:latin typeface="ヒラギノ角ゴ Pro W3"/>
                <a:ea typeface="ヒラギノ角ゴ Pro W3"/>
                <a:cs typeface="ヒラギノ角ゴ Pro W3"/>
              </a:rPr>
              <a:t>野辺山</a:t>
            </a:r>
            <a:r>
              <a:rPr lang="en-US" altLang="ja-JP" sz="2200" dirty="0">
                <a:latin typeface="ヒラギノ角ゴ Pro W3"/>
                <a:ea typeface="ヒラギノ角ゴ Pro W3"/>
                <a:cs typeface="ヒラギノ角ゴ Pro W3"/>
              </a:rPr>
              <a:t>45m</a:t>
            </a:r>
            <a:r>
              <a:rPr lang="ja-JP" altLang="en-US" sz="2200" dirty="0">
                <a:latin typeface="ヒラギノ角ゴ Pro W3"/>
                <a:ea typeface="ヒラギノ角ゴ Pro W3"/>
                <a:cs typeface="ヒラギノ角ゴ Pro W3"/>
              </a:rPr>
              <a:t>電波望遠鏡で得られたオリオン大星雲をとりまく分子雲のデータの詳細解析を実施。</a:t>
            </a:r>
            <a:endParaRPr lang="en-US" altLang="ja-JP" sz="2200" dirty="0">
              <a:latin typeface="ヒラギノ角ゴ Pro W3"/>
              <a:ea typeface="ヒラギノ角ゴ Pro W3"/>
              <a:cs typeface="ヒラギノ角ゴ Pro W3"/>
            </a:endParaRPr>
          </a:p>
          <a:p>
            <a:pPr marL="0" indent="0">
              <a:lnSpc>
                <a:spcPct val="90000"/>
              </a:lnSpc>
              <a:buNone/>
            </a:pPr>
            <a:endParaRPr lang="en-US" altLang="ja-JP" sz="2200" dirty="0">
              <a:latin typeface="ヒラギノ角ゴ Pro W3"/>
              <a:ea typeface="ヒラギノ角ゴ Pro W3"/>
              <a:cs typeface="ヒラギノ角ゴ Pro W3"/>
            </a:endParaRPr>
          </a:p>
          <a:p>
            <a:pPr marL="0" indent="0">
              <a:lnSpc>
                <a:spcPct val="90000"/>
              </a:lnSpc>
              <a:buNone/>
            </a:pPr>
            <a:r>
              <a:rPr lang="ja-JP" altLang="en-US" sz="2200" dirty="0">
                <a:latin typeface="ヒラギノ角ゴ Pro W3"/>
                <a:ea typeface="ヒラギノ角ゴ Pro W3"/>
                <a:cs typeface="ヒラギノ角ゴ Pro W3"/>
              </a:rPr>
              <a:t>結果：</a:t>
            </a:r>
            <a:endParaRPr lang="en-US" altLang="ja-JP" sz="2200" dirty="0">
              <a:latin typeface="ヒラギノ角ゴ Pro W3"/>
              <a:ea typeface="ヒラギノ角ゴ Pro W3"/>
              <a:cs typeface="ヒラギノ角ゴ Pro W3"/>
            </a:endParaRPr>
          </a:p>
          <a:p>
            <a:pPr>
              <a:lnSpc>
                <a:spcPct val="90000"/>
              </a:lnSpc>
            </a:pPr>
            <a:r>
              <a:rPr lang="ja-JP" altLang="en-US" sz="2200" dirty="0">
                <a:latin typeface="ヒラギノ角ゴ Pro W3"/>
                <a:ea typeface="ヒラギノ角ゴ Pro W3"/>
                <a:cs typeface="ヒラギノ角ゴ Pro W3"/>
              </a:rPr>
              <a:t>これまで１個と思われていた分子雲が、実際には２個の別々の分子雲が重なって見えていることを明らかにした。</a:t>
            </a:r>
            <a:endParaRPr lang="en-US" altLang="ja-JP" sz="2200" dirty="0">
              <a:latin typeface="ヒラギノ角ゴ Pro W3"/>
              <a:ea typeface="ヒラギノ角ゴ Pro W3"/>
              <a:cs typeface="ヒラギノ角ゴ Pro W3"/>
            </a:endParaRPr>
          </a:p>
          <a:p>
            <a:pPr>
              <a:lnSpc>
                <a:spcPct val="90000"/>
              </a:lnSpc>
            </a:pPr>
            <a:r>
              <a:rPr lang="ja-JP" altLang="en-US" sz="2200" dirty="0">
                <a:latin typeface="ヒラギノ角ゴ Pro W3"/>
                <a:ea typeface="ヒラギノ角ゴ Pro W3"/>
                <a:cs typeface="ヒラギノ角ゴ Pro W3"/>
              </a:rPr>
              <a:t>数値シミュレーションとの比較から、この観測結果は、２つの分子雲が衝突していると結論。</a:t>
            </a:r>
            <a:endParaRPr lang="en-US" altLang="ja-JP" sz="2200" dirty="0">
              <a:latin typeface="ヒラギノ角ゴ Pro W3"/>
              <a:ea typeface="ヒラギノ角ゴ Pro W3"/>
              <a:cs typeface="ヒラギノ角ゴ Pro W3"/>
            </a:endParaRPr>
          </a:p>
          <a:p>
            <a:pPr>
              <a:lnSpc>
                <a:spcPct val="90000"/>
              </a:lnSpc>
            </a:pPr>
            <a:r>
              <a:rPr lang="ja-JP" altLang="en-US" sz="2200" dirty="0">
                <a:latin typeface="ヒラギノ角ゴ Pro W3"/>
                <a:ea typeface="ヒラギノ角ゴ Pro W3"/>
                <a:cs typeface="ヒラギノ角ゴ Pro W3"/>
              </a:rPr>
              <a:t>大星雲中心の巨大星がこの衝突により形成されたことを突き止めた。</a:t>
            </a:r>
            <a:endParaRPr lang="en-US" altLang="ja-JP" sz="2200" dirty="0">
              <a:latin typeface="ヒラギノ角ゴ Pro W3"/>
              <a:ea typeface="ヒラギノ角ゴ Pro W3"/>
              <a:cs typeface="ヒラギノ角ゴ Pro W3"/>
            </a:endParaRPr>
          </a:p>
          <a:p>
            <a:pPr>
              <a:lnSpc>
                <a:spcPct val="90000"/>
              </a:lnSpc>
            </a:pPr>
            <a:endParaRPr lang="en-US" altLang="ja-JP" sz="2200" dirty="0">
              <a:latin typeface="ヒラギノ角ゴ Pro W3"/>
              <a:ea typeface="ヒラギノ角ゴ Pro W3"/>
              <a:cs typeface="ヒラギノ角ゴ Pro W3"/>
            </a:endParaRPr>
          </a:p>
          <a:p>
            <a:pPr>
              <a:lnSpc>
                <a:spcPct val="90000"/>
              </a:lnSpc>
            </a:pPr>
            <a:endParaRPr kumimoji="1" lang="ja-JP" altLang="en-US" sz="2200" dirty="0">
              <a:latin typeface="ヒラギノ角ゴ Pro W3"/>
              <a:ea typeface="ヒラギノ角ゴ Pro W3"/>
              <a:cs typeface="ヒラギノ角ゴ Pro W3"/>
            </a:endParaRPr>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2</a:t>
            </a:fld>
            <a:endParaRPr lang="ja-JP" altLang="en-US"/>
          </a:p>
        </p:txBody>
      </p:sp>
    </p:spTree>
    <p:extLst>
      <p:ext uri="{BB962C8B-B14F-4D97-AF65-F5344CB8AC3E}">
        <p14:creationId xmlns:p14="http://schemas.microsoft.com/office/powerpoint/2010/main" val="3509583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a:t>その他の分子雲衝突と巨大星形成の例</a:t>
            </a:r>
            <a:r>
              <a:rPr kumimoji="1" lang="en-US" altLang="ja-JP" sz="3600" dirty="0"/>
              <a:t/>
            </a:r>
            <a:br>
              <a:rPr kumimoji="1" lang="en-US" altLang="ja-JP" sz="3600" dirty="0"/>
            </a:br>
            <a:r>
              <a:rPr lang="ja-JP" altLang="en-US" sz="3600" dirty="0"/>
              <a:t>（三裂星雲・</a:t>
            </a:r>
            <a:r>
              <a:rPr lang="en-US" altLang="ja-JP" sz="3600" dirty="0"/>
              <a:t>M20</a:t>
            </a:r>
            <a:r>
              <a:rPr lang="ja-JP" altLang="en-US" sz="3600" dirty="0"/>
              <a:t>）</a:t>
            </a:r>
            <a:endParaRPr kumimoji="1" lang="ja-JP" altLang="en-US" sz="3600" dirty="0"/>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20</a:t>
            </a:fld>
            <a:endParaRPr lang="ja-JP" altLang="en-US"/>
          </a:p>
        </p:txBody>
      </p:sp>
      <p:pic>
        <p:nvPicPr>
          <p:cNvPr id="6" name="図 5" descr="fig02.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484784"/>
            <a:ext cx="4536504" cy="2247201"/>
          </a:xfrm>
          <a:prstGeom prst="rect">
            <a:avLst/>
          </a:prstGeom>
        </p:spPr>
      </p:pic>
      <p:pic>
        <p:nvPicPr>
          <p:cNvPr id="7" name="図 6" descr="fig06.eps"/>
          <p:cNvPicPr>
            <a:picLocks noChangeAspect="1"/>
          </p:cNvPicPr>
          <p:nvPr/>
        </p:nvPicPr>
        <p:blipFill rotWithShape="1">
          <a:blip r:embed="rId3" cstate="screen">
            <a:extLst>
              <a:ext uri="{28A0092B-C50C-407E-A947-70E740481C1C}">
                <a14:useLocalDpi xmlns:a14="http://schemas.microsoft.com/office/drawing/2010/main"/>
              </a:ext>
            </a:extLst>
          </a:blip>
          <a:srcRect r="33749"/>
          <a:stretch/>
        </p:blipFill>
        <p:spPr>
          <a:xfrm>
            <a:off x="26268" y="3861048"/>
            <a:ext cx="6226681" cy="2924944"/>
          </a:xfrm>
          <a:prstGeom prst="rect">
            <a:avLst/>
          </a:prstGeom>
        </p:spPr>
      </p:pic>
      <p:sp>
        <p:nvSpPr>
          <p:cNvPr id="8" name="コンテンツ プレースホルダー 2"/>
          <p:cNvSpPr>
            <a:spLocks noGrp="1"/>
          </p:cNvSpPr>
          <p:nvPr>
            <p:ph idx="1"/>
          </p:nvPr>
        </p:nvSpPr>
        <p:spPr>
          <a:xfrm>
            <a:off x="5076056" y="1556792"/>
            <a:ext cx="3898401" cy="4041800"/>
          </a:xfrm>
        </p:spPr>
        <p:txBody>
          <a:bodyPr>
            <a:normAutofit/>
          </a:bodyPr>
          <a:lstStyle/>
          <a:p>
            <a:pPr>
              <a:lnSpc>
                <a:spcPct val="110000"/>
              </a:lnSpc>
            </a:pPr>
            <a:r>
              <a:rPr lang="ja-JP" altLang="en-US" sz="2400" dirty="0">
                <a:latin typeface="ヒラギノ角ゴ Pro W3"/>
                <a:ea typeface="ヒラギノ角ゴ Pro W3"/>
                <a:cs typeface="ヒラギノ角ゴ Pro W3"/>
              </a:rPr>
              <a:t>１個の巨大星１個からなる星雲</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鳥居他</a:t>
            </a:r>
            <a:r>
              <a:rPr lang="en-US" altLang="ja-JP" sz="2400" dirty="0">
                <a:latin typeface="ヒラギノ角ゴ Pro W3"/>
                <a:ea typeface="ヒラギノ角ゴ Pro W3"/>
                <a:cs typeface="ヒラギノ角ゴ Pro W3"/>
              </a:rPr>
              <a:t>(2017)</a:t>
            </a:r>
            <a:r>
              <a:rPr lang="ja-JP" altLang="en-US" sz="2400" dirty="0">
                <a:latin typeface="ヒラギノ角ゴ Pro W3"/>
                <a:ea typeface="ヒラギノ角ゴ Pro W3"/>
                <a:cs typeface="ヒラギノ角ゴ Pro W3"/>
              </a:rPr>
              <a:t>により、分子雲衝突による巨大星形成が立証</a:t>
            </a:r>
            <a:endParaRPr lang="en-US" altLang="ja-JP" sz="2400" dirty="0">
              <a:latin typeface="ヒラギノ角ゴ Pro W3"/>
              <a:ea typeface="ヒラギノ角ゴ Pro W3"/>
              <a:cs typeface="ヒラギノ角ゴ Pro W3"/>
            </a:endParaRPr>
          </a:p>
        </p:txBody>
      </p:sp>
      <p:sp>
        <p:nvSpPr>
          <p:cNvPr id="9" name="テキスト ボックス 8"/>
          <p:cNvSpPr txBox="1"/>
          <p:nvPr/>
        </p:nvSpPr>
        <p:spPr>
          <a:xfrm>
            <a:off x="6580708" y="4365104"/>
            <a:ext cx="1964057" cy="1015663"/>
          </a:xfrm>
          <a:prstGeom prst="rect">
            <a:avLst/>
          </a:prstGeom>
          <a:noFill/>
        </p:spPr>
        <p:txBody>
          <a:bodyPr wrap="square" rtlCol="0">
            <a:spAutoFit/>
          </a:bodyPr>
          <a:lstStyle/>
          <a:p>
            <a:pPr algn="ctr"/>
            <a:r>
              <a:rPr kumimoji="1" lang="en-US" altLang="ja-JP" sz="2000" dirty="0">
                <a:latin typeface="ヒラギノ角ゴ Pro W3"/>
                <a:ea typeface="ヒラギノ角ゴ Pro W3"/>
                <a:cs typeface="ヒラギノ角ゴ Pro W3"/>
              </a:rPr>
              <a:t>2km/s</a:t>
            </a:r>
            <a:r>
              <a:rPr kumimoji="1" lang="ja-JP" altLang="en-US" sz="2000" dirty="0">
                <a:latin typeface="ヒラギノ角ゴ Pro W3"/>
                <a:ea typeface="ヒラギノ角ゴ Pro W3"/>
                <a:cs typeface="ヒラギノ角ゴ Pro W3"/>
              </a:rPr>
              <a:t>秒雲</a:t>
            </a:r>
            <a:r>
              <a:rPr kumimoji="1" lang="en-US" altLang="ja-JP" sz="2000" dirty="0">
                <a:latin typeface="ヒラギノ角ゴ Pro W3"/>
                <a:ea typeface="ヒラギノ角ゴ Pro W3"/>
                <a:cs typeface="ヒラギノ角ゴ Pro W3"/>
              </a:rPr>
              <a:t>(</a:t>
            </a:r>
            <a:r>
              <a:rPr kumimoji="1" lang="ja-JP" altLang="en-US" sz="2000" dirty="0">
                <a:latin typeface="ヒラギノ角ゴ Pro W3"/>
                <a:ea typeface="ヒラギノ角ゴ Pro W3"/>
                <a:cs typeface="ヒラギノ角ゴ Pro W3"/>
              </a:rPr>
              <a:t>青</a:t>
            </a:r>
            <a:r>
              <a:rPr kumimoji="1" lang="en-US" altLang="ja-JP" sz="2000" dirty="0">
                <a:latin typeface="ヒラギノ角ゴ Pro W3"/>
                <a:ea typeface="ヒラギノ角ゴ Pro W3"/>
                <a:cs typeface="ヒラギノ角ゴ Pro W3"/>
              </a:rPr>
              <a:t>)</a:t>
            </a:r>
          </a:p>
          <a:p>
            <a:pPr algn="ctr"/>
            <a:r>
              <a:rPr lang="ja-JP" altLang="en-US" sz="2000" dirty="0">
                <a:latin typeface="ヒラギノ角ゴ Pro W3"/>
                <a:ea typeface="ヒラギノ角ゴ Pro W3"/>
                <a:cs typeface="ヒラギノ角ゴ Pro W3"/>
              </a:rPr>
              <a:t>と　</a:t>
            </a:r>
            <a:endParaRPr lang="en-US" altLang="ja-JP" sz="2000" dirty="0">
              <a:latin typeface="ヒラギノ角ゴ Pro W3"/>
              <a:ea typeface="ヒラギノ角ゴ Pro W3"/>
              <a:cs typeface="ヒラギノ角ゴ Pro W3"/>
            </a:endParaRPr>
          </a:p>
          <a:p>
            <a:pPr algn="ctr"/>
            <a:r>
              <a:rPr kumimoji="1" lang="en-US" altLang="ja-JP" sz="2000" dirty="0">
                <a:latin typeface="ヒラギノ角ゴ Pro W3"/>
                <a:ea typeface="ヒラギノ角ゴ Pro W3"/>
                <a:cs typeface="ヒラギノ角ゴ Pro W3"/>
              </a:rPr>
              <a:t>9km/s</a:t>
            </a:r>
            <a:r>
              <a:rPr kumimoji="1" lang="ja-JP" altLang="en-US" sz="2000" dirty="0">
                <a:latin typeface="ヒラギノ角ゴ Pro W3"/>
                <a:ea typeface="ヒラギノ角ゴ Pro W3"/>
                <a:cs typeface="ヒラギノ角ゴ Pro W3"/>
              </a:rPr>
              <a:t>秒雲</a:t>
            </a:r>
            <a:r>
              <a:rPr kumimoji="1" lang="en-US" altLang="ja-JP" sz="2000" dirty="0">
                <a:latin typeface="ヒラギノ角ゴ Pro W3"/>
                <a:ea typeface="ヒラギノ角ゴ Pro W3"/>
                <a:cs typeface="ヒラギノ角ゴ Pro W3"/>
              </a:rPr>
              <a:t>(</a:t>
            </a:r>
            <a:r>
              <a:rPr lang="ja-JP" altLang="en-US" sz="2000" dirty="0">
                <a:latin typeface="ヒラギノ角ゴ Pro W3"/>
                <a:ea typeface="ヒラギノ角ゴ Pro W3"/>
                <a:cs typeface="ヒラギノ角ゴ Pro W3"/>
              </a:rPr>
              <a:t>赤</a:t>
            </a:r>
            <a:r>
              <a:rPr lang="en-US" altLang="ja-JP" sz="2000" dirty="0">
                <a:latin typeface="ヒラギノ角ゴ Pro W3"/>
                <a:ea typeface="ヒラギノ角ゴ Pro W3"/>
                <a:cs typeface="ヒラギノ角ゴ Pro W3"/>
              </a:rPr>
              <a:t>)</a:t>
            </a:r>
            <a:endParaRPr kumimoji="1" lang="ja-JP" altLang="en-US" sz="2000" dirty="0">
              <a:latin typeface="ヒラギノ角ゴ Pro W3"/>
              <a:ea typeface="ヒラギノ角ゴ Pro W3"/>
              <a:cs typeface="ヒラギノ角ゴ Pro W3"/>
            </a:endParaRPr>
          </a:p>
        </p:txBody>
      </p:sp>
      <p:sp>
        <p:nvSpPr>
          <p:cNvPr id="3" name="正方形/長方形 2"/>
          <p:cNvSpPr/>
          <p:nvPr/>
        </p:nvSpPr>
        <p:spPr>
          <a:xfrm>
            <a:off x="6249381" y="5805264"/>
            <a:ext cx="2894619" cy="646331"/>
          </a:xfrm>
          <a:prstGeom prst="rect">
            <a:avLst/>
          </a:prstGeom>
        </p:spPr>
        <p:txBody>
          <a:bodyPr wrap="square">
            <a:spAutoFit/>
          </a:bodyPr>
          <a:lstStyle/>
          <a:p>
            <a:r>
              <a:rPr lang="ja-JP" altLang="en-US" sz="1200" dirty="0"/>
              <a:t>右上図</a:t>
            </a:r>
            <a:r>
              <a:rPr lang="en-US" altLang="ja-JP" sz="1200" dirty="0"/>
              <a:t> Credits: NASA, ESA and the Hubble Heritage Team (AURA/</a:t>
            </a:r>
            <a:r>
              <a:rPr lang="en-US" altLang="ja-JP" sz="1200" dirty="0" err="1"/>
              <a:t>STScI</a:t>
            </a:r>
            <a:r>
              <a:rPr lang="en-US" altLang="ja-JP" sz="1200" dirty="0"/>
              <a:t>);</a:t>
            </a:r>
          </a:p>
          <a:p>
            <a:r>
              <a:rPr lang="ja-JP" altLang="en-US" sz="1200" dirty="0"/>
              <a:t>他図</a:t>
            </a:r>
            <a:r>
              <a:rPr lang="en-US" altLang="ja-JP" sz="1200" dirty="0"/>
              <a:t> Credits : NOAO,</a:t>
            </a:r>
            <a:r>
              <a:rPr lang="ja-JP" altLang="en-US" sz="1200" dirty="0"/>
              <a:t> 名古屋大学</a:t>
            </a:r>
          </a:p>
        </p:txBody>
      </p:sp>
    </p:spTree>
    <p:extLst>
      <p:ext uri="{BB962C8B-B14F-4D97-AF65-F5344CB8AC3E}">
        <p14:creationId xmlns:p14="http://schemas.microsoft.com/office/powerpoint/2010/main" val="2094771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kumimoji="1" lang="ja-JP" altLang="en-US" dirty="0"/>
              <a:t>まとめ</a:t>
            </a:r>
          </a:p>
        </p:txBody>
      </p:sp>
      <p:sp>
        <p:nvSpPr>
          <p:cNvPr id="3" name="コンテンツ プレースホルダー 2"/>
          <p:cNvSpPr>
            <a:spLocks noGrp="1"/>
          </p:cNvSpPr>
          <p:nvPr>
            <p:ph idx="1"/>
          </p:nvPr>
        </p:nvSpPr>
        <p:spPr>
          <a:xfrm>
            <a:off x="457200" y="1484784"/>
            <a:ext cx="8229600" cy="5236691"/>
          </a:xfrm>
        </p:spPr>
        <p:txBody>
          <a:bodyPr>
            <a:noAutofit/>
          </a:bodyPr>
          <a:lstStyle/>
          <a:p>
            <a:pPr>
              <a:lnSpc>
                <a:spcPct val="110000"/>
              </a:lnSpc>
            </a:pPr>
            <a:r>
              <a:rPr lang="ja-JP" altLang="en-US" sz="2800" dirty="0">
                <a:latin typeface="ヒラギノ角ゴ Pro W3"/>
                <a:ea typeface="ヒラギノ角ゴ Pro W3"/>
                <a:cs typeface="ヒラギノ角ゴ Pro W3"/>
              </a:rPr>
              <a:t>長らく未解決だったオリオン大星雲の巨大星の形成起源が、２個の分子雲の衝突によることを突き止めた。</a:t>
            </a:r>
            <a:endParaRPr lang="en-US" altLang="ja-JP" sz="2800" dirty="0">
              <a:latin typeface="ヒラギノ角ゴ Pro W3"/>
              <a:ea typeface="ヒラギノ角ゴ Pro W3"/>
              <a:cs typeface="ヒラギノ角ゴ Pro W3"/>
            </a:endParaRPr>
          </a:p>
          <a:p>
            <a:pPr>
              <a:lnSpc>
                <a:spcPct val="110000"/>
              </a:lnSpc>
            </a:pPr>
            <a:r>
              <a:rPr lang="ja-JP" altLang="en-US" sz="2800" dirty="0">
                <a:latin typeface="ヒラギノ角ゴ Pro W3"/>
                <a:ea typeface="ヒラギノ角ゴ Pro W3"/>
                <a:cs typeface="ヒラギノ角ゴ Pro W3"/>
              </a:rPr>
              <a:t>衝突は現在も進行中で、さらに多くの星が生まれるかも知れない。 </a:t>
            </a:r>
            <a:endParaRPr lang="en-US" altLang="ja-JP" sz="2800" dirty="0">
              <a:latin typeface="ヒラギノ角ゴ Pro W3"/>
              <a:ea typeface="ヒラギノ角ゴ Pro W3"/>
              <a:cs typeface="ヒラギノ角ゴ Pro W3"/>
            </a:endParaRPr>
          </a:p>
          <a:p>
            <a:pPr>
              <a:lnSpc>
                <a:spcPct val="110000"/>
              </a:lnSpc>
            </a:pPr>
            <a:r>
              <a:rPr lang="ja-JP" altLang="en-US" sz="2800" dirty="0">
                <a:latin typeface="ヒラギノ角ゴ Pro W3"/>
                <a:ea typeface="ヒラギノ角ゴ Pro W3"/>
                <a:cs typeface="ヒラギノ角ゴ Pro W3"/>
              </a:rPr>
              <a:t>人類の</a:t>
            </a:r>
            <a:r>
              <a:rPr lang="en-US" altLang="ja-JP" sz="2800" dirty="0">
                <a:latin typeface="ヒラギノ角ゴ Pro W3"/>
                <a:ea typeface="ヒラギノ角ゴ Pro W3"/>
                <a:cs typeface="ヒラギノ角ゴ Pro W3"/>
              </a:rPr>
              <a:t>500</a:t>
            </a:r>
            <a:r>
              <a:rPr lang="ja-JP" altLang="en-US" sz="2800" dirty="0">
                <a:latin typeface="ヒラギノ角ゴ Pro W3"/>
                <a:ea typeface="ヒラギノ角ゴ Pro W3"/>
                <a:cs typeface="ヒラギノ角ゴ Pro W3"/>
              </a:rPr>
              <a:t>万年の歴史の中で、オリオン大星雲 が見えるようになったのは</a:t>
            </a:r>
            <a:r>
              <a:rPr lang="en-US" altLang="ja-JP" sz="2800" dirty="0">
                <a:latin typeface="ヒラギノ角ゴ Pro W3"/>
                <a:ea typeface="ヒラギノ角ゴ Pro W3"/>
                <a:cs typeface="ヒラギノ角ゴ Pro W3"/>
              </a:rPr>
              <a:t>10</a:t>
            </a:r>
            <a:r>
              <a:rPr lang="ja-JP" altLang="en-US" sz="2800" dirty="0">
                <a:latin typeface="ヒラギノ角ゴ Pro W3"/>
                <a:ea typeface="ヒラギノ角ゴ Pro W3"/>
                <a:cs typeface="ヒラギノ角ゴ Pro W3"/>
              </a:rPr>
              <a:t>万年前という　「ごく最近」の事件だった。</a:t>
            </a:r>
            <a:endParaRPr lang="en-US" altLang="ja-JP" sz="2800" dirty="0">
              <a:latin typeface="ヒラギノ角ゴ Pro W3"/>
              <a:ea typeface="ヒラギノ角ゴ Pro W3"/>
              <a:cs typeface="ヒラギノ角ゴ Pro W3"/>
            </a:endParaRPr>
          </a:p>
          <a:p>
            <a:pPr>
              <a:lnSpc>
                <a:spcPct val="110000"/>
              </a:lnSpc>
            </a:pPr>
            <a:endParaRPr kumimoji="1" lang="ja-JP" altLang="en-US" sz="2800" dirty="0">
              <a:latin typeface="ヒラギノ角ゴ Pro W3"/>
              <a:ea typeface="ヒラギノ角ゴ Pro W3"/>
              <a:cs typeface="ヒラギノ角ゴ Pro W3"/>
            </a:endParaRPr>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21</a:t>
            </a:fld>
            <a:endParaRPr lang="ja-JP" altLang="en-US"/>
          </a:p>
        </p:txBody>
      </p:sp>
    </p:spTree>
    <p:extLst>
      <p:ext uri="{BB962C8B-B14F-4D97-AF65-F5344CB8AC3E}">
        <p14:creationId xmlns:p14="http://schemas.microsoft.com/office/powerpoint/2010/main" val="3394054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22</a:t>
            </a:fld>
            <a:endParaRPr lang="ja-JP" altLang="en-US"/>
          </a:p>
        </p:txBody>
      </p:sp>
    </p:spTree>
    <p:extLst>
      <p:ext uri="{BB962C8B-B14F-4D97-AF65-F5344CB8AC3E}">
        <p14:creationId xmlns:p14="http://schemas.microsoft.com/office/powerpoint/2010/main" val="301126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dirty="0"/>
              <a:t>巨大星（大質量星）</a:t>
            </a:r>
          </a:p>
        </p:txBody>
      </p:sp>
      <p:sp>
        <p:nvSpPr>
          <p:cNvPr id="3" name="コンテンツ プレースホルダー 2"/>
          <p:cNvSpPr>
            <a:spLocks noGrp="1"/>
          </p:cNvSpPr>
          <p:nvPr>
            <p:ph idx="1"/>
          </p:nvPr>
        </p:nvSpPr>
        <p:spPr>
          <a:xfrm>
            <a:off x="16232" y="4509119"/>
            <a:ext cx="9127768" cy="504057"/>
          </a:xfrm>
        </p:spPr>
        <p:txBody>
          <a:bodyPr/>
          <a:lstStyle/>
          <a:p>
            <a:pPr marL="0" indent="0">
              <a:buNone/>
            </a:pPr>
            <a:r>
              <a:rPr kumimoji="1" lang="en-US" altLang="ja-JP" sz="2400" dirty="0"/>
              <a:t>             80 8   4   2    1           0.1</a:t>
            </a:r>
            <a:r>
              <a:rPr lang="en-US" altLang="ja-JP" sz="2400" dirty="0"/>
              <a:t> </a:t>
            </a:r>
            <a:r>
              <a:rPr kumimoji="1" lang="en-US" altLang="ja-JP" sz="2400" dirty="0"/>
              <a:t>                    0.00001 </a:t>
            </a:r>
            <a:r>
              <a:rPr lang="en-US" altLang="ja-JP" sz="2400" dirty="0"/>
              <a:t>(</a:t>
            </a:r>
            <a:r>
              <a:rPr lang="ja-JP" altLang="en-US" sz="2400" dirty="0"/>
              <a:t>個数比％</a:t>
            </a:r>
            <a:r>
              <a:rPr lang="en-US" altLang="ja-JP" sz="2400" dirty="0"/>
              <a:t>)</a:t>
            </a:r>
          </a:p>
          <a:p>
            <a:pPr marL="0" indent="0">
              <a:buNone/>
            </a:pPr>
            <a:endParaRPr kumimoji="1" lang="ja-JP" altLang="en-US" sz="2400" dirty="0"/>
          </a:p>
        </p:txBody>
      </p:sp>
      <p:sp>
        <p:nvSpPr>
          <p:cNvPr id="4" name="スライド番号プレースホルダー 3"/>
          <p:cNvSpPr>
            <a:spLocks noGrp="1"/>
          </p:cNvSpPr>
          <p:nvPr>
            <p:ph type="sldNum" sz="quarter" idx="12"/>
          </p:nvPr>
        </p:nvSpPr>
        <p:spPr/>
        <p:txBody>
          <a:bodyPr/>
          <a:lstStyle/>
          <a:p>
            <a:fld id="{53DBF400-1DDB-B641-8964-E9EFE89DD3DF}" type="slidenum">
              <a:rPr lang="en-US" altLang="ja-JP" smtClean="0"/>
              <a:pPr/>
              <a:t>23</a:t>
            </a:fld>
            <a:endParaRPr lang="en-US" altLang="ja-JP" dirty="0"/>
          </a:p>
        </p:txBody>
      </p:sp>
      <p:pic>
        <p:nvPicPr>
          <p:cNvPr id="5" name="図 4" descr="Morgan-Keenan_spectral_classification.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1600" y="1196752"/>
            <a:ext cx="7437158" cy="3132492"/>
          </a:xfrm>
          <a:prstGeom prst="rect">
            <a:avLst/>
          </a:prstGeom>
        </p:spPr>
      </p:pic>
      <p:sp>
        <p:nvSpPr>
          <p:cNvPr id="6" name="コンテンツ プレースホルダー 2"/>
          <p:cNvSpPr txBox="1">
            <a:spLocks/>
          </p:cNvSpPr>
          <p:nvPr/>
        </p:nvSpPr>
        <p:spPr bwMode="auto">
          <a:xfrm>
            <a:off x="3851920" y="5445224"/>
            <a:ext cx="4248472" cy="9361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buFontTx/>
              <a:buNone/>
            </a:pPr>
            <a:r>
              <a:rPr lang="ja-JP" altLang="en-US" sz="2400" dirty="0"/>
              <a:t>大質量星（</a:t>
            </a:r>
            <a:r>
              <a:rPr lang="en-US" altLang="ja-JP" sz="2400" dirty="0"/>
              <a:t>M* &gt; 8</a:t>
            </a:r>
            <a:r>
              <a:rPr lang="ja-JP" altLang="en-US" sz="2400" dirty="0"/>
              <a:t>太陽質量）</a:t>
            </a:r>
            <a:endParaRPr lang="en-US" altLang="ja-JP" sz="2400" dirty="0"/>
          </a:p>
          <a:p>
            <a:pPr marL="0" indent="0" algn="ctr">
              <a:buFontTx/>
              <a:buNone/>
            </a:pPr>
            <a:r>
              <a:rPr lang="en-US" altLang="ja-JP" sz="2400" dirty="0"/>
              <a:t>0.1 %</a:t>
            </a:r>
            <a:r>
              <a:rPr lang="ja-JP" altLang="en-US" sz="2400" dirty="0"/>
              <a:t>（</a:t>
            </a:r>
            <a:r>
              <a:rPr lang="en-US" altLang="ja-JP" sz="2400" dirty="0"/>
              <a:t>1000</a:t>
            </a:r>
            <a:r>
              <a:rPr lang="ja-JP" altLang="en-US" sz="2400" dirty="0"/>
              <a:t>個に１個）</a:t>
            </a:r>
            <a:endParaRPr lang="en-US" altLang="ja-JP" sz="2400" dirty="0"/>
          </a:p>
          <a:p>
            <a:pPr marL="0" indent="0" algn="ctr">
              <a:buFontTx/>
              <a:buNone/>
            </a:pPr>
            <a:r>
              <a:rPr lang="ja-JP" altLang="en-US" sz="2400" dirty="0"/>
              <a:t>銀河系でおよそ２万個</a:t>
            </a:r>
          </a:p>
        </p:txBody>
      </p:sp>
      <p:sp>
        <p:nvSpPr>
          <p:cNvPr id="7" name="左中かっこ 6"/>
          <p:cNvSpPr/>
          <p:nvPr/>
        </p:nvSpPr>
        <p:spPr>
          <a:xfrm rot="16200000">
            <a:off x="5796136" y="3284984"/>
            <a:ext cx="360040" cy="3960440"/>
          </a:xfrm>
          <a:prstGeom prst="lef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noFill/>
            </a:endParaRPr>
          </a:p>
        </p:txBody>
      </p:sp>
    </p:spTree>
    <p:extLst>
      <p:ext uri="{BB962C8B-B14F-4D97-AF65-F5344CB8AC3E}">
        <p14:creationId xmlns:p14="http://schemas.microsoft.com/office/powerpoint/2010/main" val="244479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3</a:t>
            </a:fld>
            <a:endParaRPr lang="ja-JP" altLang="en-US"/>
          </a:p>
        </p:txBody>
      </p:sp>
      <p:sp>
        <p:nvSpPr>
          <p:cNvPr id="6" name="タイトル 1"/>
          <p:cNvSpPr>
            <a:spLocks noGrp="1"/>
          </p:cNvSpPr>
          <p:nvPr>
            <p:ph type="title"/>
          </p:nvPr>
        </p:nvSpPr>
        <p:spPr>
          <a:xfrm>
            <a:off x="457200" y="116632"/>
            <a:ext cx="8229600" cy="720080"/>
          </a:xfrm>
        </p:spPr>
        <p:txBody>
          <a:bodyPr>
            <a:normAutofit/>
          </a:bodyPr>
          <a:lstStyle/>
          <a:p>
            <a:r>
              <a:rPr kumimoji="1" lang="ja-JP" altLang="en-US" sz="3600" dirty="0"/>
              <a:t>研究チーム</a:t>
            </a:r>
          </a:p>
        </p:txBody>
      </p:sp>
      <p:sp>
        <p:nvSpPr>
          <p:cNvPr id="7" name="コンテンツ プレースホルダー 2"/>
          <p:cNvSpPr>
            <a:spLocks noGrp="1"/>
          </p:cNvSpPr>
          <p:nvPr>
            <p:ph idx="1"/>
          </p:nvPr>
        </p:nvSpPr>
        <p:spPr>
          <a:xfrm>
            <a:off x="457200" y="836712"/>
            <a:ext cx="8229600" cy="4968552"/>
          </a:xfrm>
        </p:spPr>
        <p:txBody>
          <a:bodyPr>
            <a:noAutofit/>
          </a:bodyPr>
          <a:lstStyle/>
          <a:p>
            <a:pPr>
              <a:lnSpc>
                <a:spcPct val="120000"/>
              </a:lnSpc>
            </a:pPr>
            <a:r>
              <a:rPr lang="ja-JP" altLang="en-US" sz="2000" dirty="0">
                <a:latin typeface="ヒラギノ角ゴ Pro W3"/>
                <a:ea typeface="ヒラギノ角ゴ Pro W3"/>
                <a:cs typeface="ヒラギノ角ゴ Pro W3"/>
              </a:rPr>
              <a:t>名古屋大学大学院</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理学研究科：</a:t>
            </a:r>
            <a:endParaRPr lang="en-US" altLang="ja-JP" sz="2000" dirty="0">
              <a:latin typeface="ヒラギノ角ゴ Pro W3"/>
              <a:ea typeface="ヒラギノ角ゴ Pro W3"/>
              <a:cs typeface="ヒラギノ角ゴ Pro W3"/>
            </a:endParaRPr>
          </a:p>
          <a:p>
            <a:pPr lvl="2" indent="-342900">
              <a:lnSpc>
                <a:spcPct val="120000"/>
              </a:lnSpc>
              <a:buFont typeface="Wingdings" charset="2"/>
              <a:buChar char="ü"/>
            </a:pPr>
            <a:r>
              <a:rPr lang="ja-JP" altLang="en-US" sz="2000" dirty="0">
                <a:latin typeface="ヒラギノ角ゴ Pro W3"/>
                <a:ea typeface="ヒラギノ角ゴ Pro W3"/>
                <a:cs typeface="ヒラギノ角ゴ Pro W3"/>
              </a:rPr>
              <a:t>福井康雄</a:t>
            </a:r>
            <a:r>
              <a:rPr lang="en-US" altLang="ja-JP" sz="2000" dirty="0">
                <a:latin typeface="ヒラギノ角ゴ Pro W3"/>
                <a:ea typeface="ヒラギノ角ゴ Pro W3"/>
                <a:cs typeface="ヒラギノ角ゴ Pro W3"/>
              </a:rPr>
              <a:t> </a:t>
            </a:r>
            <a:r>
              <a:rPr lang="en-US" altLang="en-US" sz="2000" dirty="0">
                <a:latin typeface="ヒラギノ角ゴ Pro W3"/>
                <a:ea typeface="ヒラギノ角ゴ Pro W3"/>
                <a:cs typeface="ヒラギノ角ゴ Pro W3"/>
              </a:rPr>
              <a:t>(</a:t>
            </a:r>
            <a:r>
              <a:rPr lang="ja-JP" altLang="en-US" sz="2000" dirty="0">
                <a:latin typeface="ヒラギノ角ゴ Pro W3"/>
                <a:ea typeface="ヒラギノ角ゴ Pro W3"/>
                <a:cs typeface="ヒラギノ角ゴ Pro W3"/>
              </a:rPr>
              <a:t>特任教授</a:t>
            </a:r>
            <a:r>
              <a:rPr lang="en-US" altLang="en-US" sz="2000" dirty="0">
                <a:latin typeface="ヒラギノ角ゴ Pro W3"/>
                <a:ea typeface="ヒラギノ角ゴ Pro W3"/>
                <a:cs typeface="ヒラギノ角ゴ Pro W3"/>
              </a:rPr>
              <a:t>)</a:t>
            </a:r>
            <a:endParaRPr lang="en-US" altLang="ja-JP" sz="2000" dirty="0">
              <a:latin typeface="ヒラギノ角ゴ Pro W3"/>
              <a:ea typeface="ヒラギノ角ゴ Pro W3"/>
              <a:cs typeface="ヒラギノ角ゴ Pro W3"/>
            </a:endParaRPr>
          </a:p>
          <a:p>
            <a:pPr lvl="2" indent="-342900">
              <a:lnSpc>
                <a:spcPct val="120000"/>
              </a:lnSpc>
              <a:buFont typeface="Wingdings" charset="2"/>
              <a:buChar char="ü"/>
            </a:pPr>
            <a:r>
              <a:rPr lang="ja-JP" altLang="en-US" sz="2000">
                <a:latin typeface="ヒラギノ角ゴ Pro W3"/>
                <a:ea typeface="ヒラギノ角ゴ Pro W3"/>
                <a:cs typeface="ヒラギノ角ゴ Pro W3"/>
              </a:rPr>
              <a:t>西村淳</a:t>
            </a:r>
            <a:r>
              <a:rPr lang="en-US" altLang="ja-JP" sz="2000" dirty="0">
                <a:latin typeface="ヒラギノ角ゴ Pro W3"/>
                <a:ea typeface="ヒラギノ角ゴ Pro W3"/>
                <a:cs typeface="ヒラギノ角ゴ Pro W3"/>
              </a:rPr>
              <a:t>(</a:t>
            </a:r>
            <a:r>
              <a:rPr lang="ja-JP" altLang="en-US" sz="2000" dirty="0">
                <a:latin typeface="ヒラギノ角ゴ Pro W3"/>
                <a:ea typeface="ヒラギノ角ゴ Pro W3"/>
                <a:cs typeface="ヒラギノ角ゴ Pro W3"/>
              </a:rPr>
              <a:t>研究員</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大濱晶生</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研究員</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佐野栄俊</a:t>
            </a:r>
            <a:r>
              <a:rPr lang="en-US" altLang="ja-JP" sz="2000" dirty="0">
                <a:latin typeface="ヒラギノ角ゴ Pro W3"/>
                <a:ea typeface="ヒラギノ角ゴ Pro W3"/>
                <a:cs typeface="ヒラギノ角ゴ Pro W3"/>
              </a:rPr>
              <a:t> </a:t>
            </a:r>
            <a:r>
              <a:rPr lang="en-US" altLang="en-US" sz="2000" dirty="0">
                <a:latin typeface="ヒラギノ角ゴ Pro W3"/>
                <a:ea typeface="ヒラギノ角ゴ Pro W3"/>
                <a:cs typeface="ヒラギノ角ゴ Pro W3"/>
              </a:rPr>
              <a:t>(</a:t>
            </a:r>
            <a:r>
              <a:rPr lang="ja-JP" altLang="en-US" sz="2000" dirty="0">
                <a:latin typeface="ヒラギノ角ゴ Pro W3"/>
                <a:ea typeface="ヒラギノ角ゴ Pro W3"/>
                <a:cs typeface="ヒラギノ角ゴ Pro W3"/>
              </a:rPr>
              <a:t>特任助教</a:t>
            </a:r>
            <a:r>
              <a:rPr lang="en-US" altLang="en-US"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　　　河野樹人</a:t>
            </a:r>
            <a:r>
              <a:rPr lang="en-US" altLang="en-US" sz="2000" dirty="0">
                <a:latin typeface="ヒラギノ角ゴ Pro W3"/>
                <a:ea typeface="ヒラギノ角ゴ Pro W3"/>
                <a:cs typeface="ヒラギノ角ゴ Pro W3"/>
              </a:rPr>
              <a:t> (</a:t>
            </a:r>
            <a:r>
              <a:rPr lang="en-US" altLang="ja-JP" sz="2000" dirty="0">
                <a:latin typeface="ヒラギノ角ゴ Pro W3"/>
                <a:ea typeface="ヒラギノ角ゴ Pro W3"/>
                <a:cs typeface="ヒラギノ角ゴ Pro W3"/>
              </a:rPr>
              <a:t>D2</a:t>
            </a:r>
            <a:r>
              <a:rPr lang="ja-JP" altLang="en-US" sz="2000" dirty="0">
                <a:latin typeface="ヒラギノ角ゴ Pro W3"/>
                <a:ea typeface="ヒラギノ角ゴ Pro W3"/>
                <a:cs typeface="ヒラギノ角ゴ Pro W3"/>
              </a:rPr>
              <a:t>学生</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山本宏昭</a:t>
            </a:r>
            <a:r>
              <a:rPr lang="en-US" altLang="en-US"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助教</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立原研悟</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准教授</a:t>
            </a:r>
            <a:r>
              <a:rPr lang="en-US" altLang="ja-JP" sz="2000" dirty="0">
                <a:latin typeface="ヒラギノ角ゴ Pro W3"/>
                <a:ea typeface="ヒラギノ角ゴ Pro W3"/>
                <a:cs typeface="ヒラギノ角ゴ Pro W3"/>
              </a:rPr>
              <a:t>)</a:t>
            </a:r>
            <a:endParaRPr lang="ja-JP" altLang="en-US" sz="2000" dirty="0">
              <a:latin typeface="ヒラギノ角ゴ Pro W3"/>
              <a:ea typeface="ヒラギノ角ゴ Pro W3"/>
              <a:cs typeface="ヒラギノ角ゴ Pro W3"/>
            </a:endParaRPr>
          </a:p>
          <a:p>
            <a:pPr>
              <a:lnSpc>
                <a:spcPct val="120000"/>
              </a:lnSpc>
            </a:pPr>
            <a:r>
              <a:rPr lang="ja-JP" altLang="en-US" sz="2000" dirty="0">
                <a:latin typeface="ヒラギノ角ゴ Pro W3"/>
                <a:ea typeface="ヒラギノ角ゴ Pro W3"/>
                <a:cs typeface="ヒラギノ角ゴ Pro W3"/>
              </a:rPr>
              <a:t>国立天文台 野辺山宇宙電波観測所：</a:t>
            </a:r>
            <a:endParaRPr lang="en-US" altLang="ja-JP" sz="2000" dirty="0">
              <a:latin typeface="ヒラギノ角ゴ Pro W3"/>
              <a:ea typeface="ヒラギノ角ゴ Pro W3"/>
              <a:cs typeface="ヒラギノ角ゴ Pro W3"/>
            </a:endParaRPr>
          </a:p>
          <a:p>
            <a:pPr lvl="2" indent="-342900">
              <a:lnSpc>
                <a:spcPct val="120000"/>
              </a:lnSpc>
              <a:buFont typeface="Wingdings" charset="2"/>
              <a:buChar char="ü"/>
            </a:pPr>
            <a:r>
              <a:rPr lang="ja-JP" altLang="en-US" sz="2000" dirty="0">
                <a:latin typeface="ヒラギノ角ゴ Pro W3"/>
                <a:ea typeface="ヒラギノ角ゴ Pro W3"/>
                <a:cs typeface="ヒラギノ角ゴ Pro W3"/>
              </a:rPr>
              <a:t>鳥居和史</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特任助教</a:t>
            </a:r>
            <a:r>
              <a:rPr lang="en-US" altLang="ja-JP" sz="2000" dirty="0">
                <a:latin typeface="ヒラギノ角ゴ Pro W3"/>
                <a:ea typeface="ヒラギノ角ゴ Pro W3"/>
                <a:cs typeface="ヒラギノ角ゴ Pro W3"/>
              </a:rPr>
              <a:t>)</a:t>
            </a:r>
            <a:endParaRPr lang="ja-JP" altLang="en-US" sz="2000" dirty="0">
              <a:latin typeface="ヒラギノ角ゴ Pro W3"/>
              <a:ea typeface="ヒラギノ角ゴ Pro W3"/>
              <a:cs typeface="ヒラギノ角ゴ Pro W3"/>
            </a:endParaRPr>
          </a:p>
          <a:p>
            <a:pPr>
              <a:lnSpc>
                <a:spcPct val="120000"/>
              </a:lnSpc>
            </a:pPr>
            <a:r>
              <a:rPr lang="en-US" altLang="ja-JP" sz="2000" dirty="0">
                <a:latin typeface="ヒラギノ角ゴ Pro W3"/>
                <a:ea typeface="ヒラギノ角ゴ Pro W3"/>
                <a:cs typeface="ヒラギノ角ゴ Pro W3"/>
              </a:rPr>
              <a:t>CEA/</a:t>
            </a:r>
            <a:r>
              <a:rPr lang="ja-JP" altLang="en-US" sz="2000" dirty="0">
                <a:latin typeface="ヒラギノ角ゴ Pro W3"/>
                <a:ea typeface="ヒラギノ角ゴ Pro W3"/>
                <a:cs typeface="ヒラギノ角ゴ Pro W3"/>
              </a:rPr>
              <a:t>サクレー研究所（フランス）</a:t>
            </a:r>
            <a:endParaRPr lang="en-US" altLang="ja-JP" sz="2000" dirty="0">
              <a:latin typeface="ヒラギノ角ゴ Pro W3"/>
              <a:ea typeface="ヒラギノ角ゴ Pro W3"/>
              <a:cs typeface="ヒラギノ角ゴ Pro W3"/>
            </a:endParaRPr>
          </a:p>
          <a:p>
            <a:pPr lvl="2" indent="-342900">
              <a:lnSpc>
                <a:spcPct val="120000"/>
              </a:lnSpc>
              <a:buFont typeface="Wingdings" charset="2"/>
              <a:buChar char="ü"/>
            </a:pPr>
            <a:r>
              <a:rPr lang="ja-JP" altLang="en-US" sz="2000" dirty="0">
                <a:latin typeface="ヒラギノ角ゴ Pro W3"/>
                <a:ea typeface="ヒラギノ角ゴ Pro W3"/>
                <a:cs typeface="ヒラギノ角ゴ Pro W3"/>
              </a:rPr>
              <a:t>島尻芳人</a:t>
            </a:r>
            <a:r>
              <a:rPr lang="en-US" altLang="ja-JP"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研究員</a:t>
            </a:r>
            <a:r>
              <a:rPr lang="en-US" altLang="ja-JP" sz="2000" dirty="0">
                <a:latin typeface="ヒラギノ角ゴ Pro W3"/>
                <a:ea typeface="ヒラギノ角ゴ Pro W3"/>
                <a:cs typeface="ヒラギノ角ゴ Pro W3"/>
              </a:rPr>
              <a:t>)</a:t>
            </a:r>
            <a:endParaRPr lang="ja-JP" altLang="en-US" sz="2000" dirty="0">
              <a:latin typeface="ヒラギノ角ゴ Pro W3"/>
              <a:ea typeface="ヒラギノ角ゴ Pro W3"/>
              <a:cs typeface="ヒラギノ角ゴ Pro W3"/>
            </a:endParaRPr>
          </a:p>
          <a:p>
            <a:pPr>
              <a:lnSpc>
                <a:spcPct val="120000"/>
              </a:lnSpc>
            </a:pPr>
            <a:r>
              <a:rPr lang="ja-JP" altLang="en-US" sz="2000" dirty="0">
                <a:latin typeface="ヒラギノ角ゴ Pro W3"/>
                <a:ea typeface="ヒラギノ角ゴ Pro W3"/>
                <a:cs typeface="ヒラギノ角ゴ Pro W3"/>
              </a:rPr>
              <a:t>京都大学大学院 理学研究科</a:t>
            </a:r>
            <a:endParaRPr lang="en-US" altLang="ja-JP" sz="2000" dirty="0">
              <a:latin typeface="ヒラギノ角ゴ Pro W3"/>
              <a:ea typeface="ヒラギノ角ゴ Pro W3"/>
              <a:cs typeface="ヒラギノ角ゴ Pro W3"/>
            </a:endParaRPr>
          </a:p>
          <a:p>
            <a:pPr lvl="2" indent="-342900">
              <a:lnSpc>
                <a:spcPct val="120000"/>
              </a:lnSpc>
              <a:buFont typeface="Wingdings" charset="2"/>
              <a:buChar char="ü"/>
            </a:pPr>
            <a:r>
              <a:rPr lang="ja-JP" altLang="en-US" sz="2000" dirty="0">
                <a:latin typeface="ヒラギノ角ゴ Pro W3"/>
                <a:ea typeface="ヒラギノ角ゴ Pro W3"/>
                <a:cs typeface="ヒラギノ角ゴ Pro W3"/>
              </a:rPr>
              <a:t>島和宏</a:t>
            </a:r>
            <a:r>
              <a:rPr lang="en-US" altLang="en-US"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研究員</a:t>
            </a:r>
            <a:r>
              <a:rPr lang="en-US" altLang="ja-JP" sz="2000" dirty="0">
                <a:latin typeface="ヒラギノ角ゴ Pro W3"/>
                <a:ea typeface="ヒラギノ角ゴ Pro W3"/>
                <a:cs typeface="ヒラギノ角ゴ Pro W3"/>
              </a:rPr>
              <a:t>)</a:t>
            </a:r>
          </a:p>
          <a:p>
            <a:pPr>
              <a:lnSpc>
                <a:spcPct val="120000"/>
              </a:lnSpc>
            </a:pPr>
            <a:r>
              <a:rPr lang="ja-JP" altLang="en-US" sz="2000" dirty="0">
                <a:latin typeface="ヒラギノ角ゴ Pro W3"/>
                <a:ea typeface="ヒラギノ角ゴ Pro W3"/>
                <a:cs typeface="ヒラギノ角ゴ Pro W3"/>
              </a:rPr>
              <a:t>北海道大学大学院 理学研究科</a:t>
            </a:r>
          </a:p>
          <a:p>
            <a:pPr lvl="2" indent="-342900">
              <a:lnSpc>
                <a:spcPct val="120000"/>
              </a:lnSpc>
              <a:buFont typeface="Wingdings" charset="2"/>
              <a:buChar char="ü"/>
            </a:pPr>
            <a:r>
              <a:rPr lang="ja-JP" altLang="en-US" sz="2000" dirty="0">
                <a:latin typeface="ヒラギノ角ゴ Pro W3"/>
                <a:ea typeface="ヒラギノ角ゴ Pro W3"/>
                <a:cs typeface="ヒラギノ角ゴ Pro W3"/>
              </a:rPr>
              <a:t>羽部朝男</a:t>
            </a:r>
            <a:r>
              <a:rPr lang="en-US" altLang="en-US"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名誉教授</a:t>
            </a:r>
            <a:r>
              <a:rPr lang="en-US" altLang="ja-JP" sz="2000" dirty="0">
                <a:latin typeface="ヒラギノ角ゴ Pro W3"/>
                <a:ea typeface="ヒラギノ角ゴ Pro W3"/>
                <a:cs typeface="ヒラギノ角ゴ Pro W3"/>
              </a:rPr>
              <a:t>)</a:t>
            </a:r>
            <a:endParaRPr lang="ja-JP" altLang="en-US" sz="2000" dirty="0">
              <a:latin typeface="ヒラギノ角ゴ Pro W3"/>
              <a:ea typeface="ヒラギノ角ゴ Pro W3"/>
              <a:cs typeface="ヒラギノ角ゴ Pro W3"/>
            </a:endParaRPr>
          </a:p>
          <a:p>
            <a:pPr>
              <a:lnSpc>
                <a:spcPct val="120000"/>
              </a:lnSpc>
            </a:pPr>
            <a:r>
              <a:rPr lang="ja-JP" altLang="en-US" sz="2000" dirty="0">
                <a:latin typeface="ヒラギノ角ゴ Pro W3"/>
                <a:ea typeface="ヒラギノ角ゴ Pro W3"/>
                <a:cs typeface="ヒラギノ角ゴ Pro W3"/>
              </a:rPr>
              <a:t>大阪府立大学大学院 理学系研究科</a:t>
            </a:r>
          </a:p>
          <a:p>
            <a:pPr lvl="2" indent="-342900">
              <a:lnSpc>
                <a:spcPct val="120000"/>
              </a:lnSpc>
              <a:buFont typeface="Wingdings" charset="2"/>
              <a:buChar char="ü"/>
            </a:pPr>
            <a:r>
              <a:rPr lang="ja-JP" altLang="en-US" sz="2000" dirty="0">
                <a:latin typeface="ヒラギノ角ゴ Pro W3"/>
                <a:ea typeface="ヒラギノ角ゴ Pro W3"/>
                <a:cs typeface="ヒラギノ角ゴ Pro W3"/>
              </a:rPr>
              <a:t>大西利和</a:t>
            </a:r>
            <a:r>
              <a:rPr lang="en-US" altLang="en-US" sz="2000" dirty="0">
                <a:latin typeface="ヒラギノ角ゴ Pro W3"/>
                <a:ea typeface="ヒラギノ角ゴ Pro W3"/>
                <a:cs typeface="ヒラギノ角ゴ Pro W3"/>
              </a:rPr>
              <a:t> (</a:t>
            </a:r>
            <a:r>
              <a:rPr lang="ja-JP" altLang="en-US" sz="2000" dirty="0">
                <a:latin typeface="ヒラギノ角ゴ Pro W3"/>
                <a:ea typeface="ヒラギノ角ゴ Pro W3"/>
                <a:cs typeface="ヒラギノ角ゴ Pro W3"/>
              </a:rPr>
              <a:t>教授</a:t>
            </a:r>
            <a:r>
              <a:rPr lang="en-US" altLang="ja-JP" sz="2000" dirty="0">
                <a:latin typeface="ヒラギノ角ゴ Pro W3"/>
                <a:ea typeface="ヒラギノ角ゴ Pro W3"/>
                <a:cs typeface="ヒラギノ角ゴ Pro W3"/>
              </a:rPr>
              <a:t>)</a:t>
            </a:r>
            <a:endParaRPr kumimoji="1" lang="ja-JP" altLang="en-US" sz="20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85873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76056" y="274638"/>
            <a:ext cx="3610744" cy="1143000"/>
          </a:xfrm>
        </p:spPr>
        <p:txBody>
          <a:bodyPr>
            <a:normAutofit fontScale="90000"/>
          </a:bodyPr>
          <a:lstStyle/>
          <a:p>
            <a:r>
              <a:rPr kumimoji="1" lang="ja-JP" altLang="en-US" sz="2700" dirty="0"/>
              <a:t>研究の背景</a:t>
            </a:r>
            <a:r>
              <a:rPr kumimoji="1" lang="en-US" altLang="ja-JP" sz="2700" dirty="0"/>
              <a:t>1</a:t>
            </a:r>
            <a:r>
              <a:rPr kumimoji="1" lang="en-US" altLang="ja-JP" dirty="0"/>
              <a:t/>
            </a:r>
            <a:br>
              <a:rPr kumimoji="1" lang="en-US" altLang="ja-JP" dirty="0"/>
            </a:br>
            <a:r>
              <a:rPr kumimoji="1" lang="ja-JP" altLang="en-US" dirty="0"/>
              <a:t>オリオン大星雲</a:t>
            </a:r>
          </a:p>
        </p:txBody>
      </p:sp>
      <p:sp>
        <p:nvSpPr>
          <p:cNvPr id="3" name="コンテンツ プレースホルダー 2"/>
          <p:cNvSpPr>
            <a:spLocks noGrp="1"/>
          </p:cNvSpPr>
          <p:nvPr>
            <p:ph idx="1"/>
          </p:nvPr>
        </p:nvSpPr>
        <p:spPr>
          <a:xfrm>
            <a:off x="4784974" y="1628800"/>
            <a:ext cx="4185299" cy="3589859"/>
          </a:xfrm>
        </p:spPr>
        <p:txBody>
          <a:bodyPr>
            <a:normAutofit/>
          </a:bodyPr>
          <a:lstStyle/>
          <a:p>
            <a:pPr>
              <a:lnSpc>
                <a:spcPct val="110000"/>
              </a:lnSpc>
            </a:pPr>
            <a:r>
              <a:rPr lang="ja-JP" altLang="en-US" sz="2400" dirty="0">
                <a:latin typeface="ヒラギノ角ゴ Pro W3"/>
                <a:ea typeface="ヒラギノ角ゴ Pro W3"/>
                <a:cs typeface="ヒラギノ角ゴ Pro W3"/>
              </a:rPr>
              <a:t>夜空でもっとも有名な星雲のひとつ</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距離</a:t>
            </a:r>
            <a:r>
              <a:rPr lang="en-US" altLang="ja-JP" sz="2400" dirty="0">
                <a:latin typeface="ヒラギノ角ゴ Pro W3"/>
                <a:ea typeface="ヒラギノ角ゴ Pro W3"/>
                <a:cs typeface="ヒラギノ角ゴ Pro W3"/>
              </a:rPr>
              <a:t>1200</a:t>
            </a:r>
            <a:r>
              <a:rPr lang="ja-JP" altLang="en-US" sz="2400" dirty="0">
                <a:latin typeface="ヒラギノ角ゴ Pro W3"/>
                <a:ea typeface="ヒラギノ角ゴ Pro W3"/>
                <a:cs typeface="ヒラギノ角ゴ Pro W3"/>
              </a:rPr>
              <a:t>光年と</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近い</a:t>
            </a:r>
            <a:r>
              <a:rPr lang="en-US" altLang="ja-JP" sz="2400" dirty="0">
                <a:latin typeface="ヒラギノ角ゴ Pro W3"/>
                <a:ea typeface="ヒラギノ角ゴ Pro W3"/>
                <a:cs typeface="ヒラギノ角ゴ Pro W3"/>
              </a:rPr>
              <a:t>”</a:t>
            </a:r>
          </a:p>
          <a:p>
            <a:pPr>
              <a:lnSpc>
                <a:spcPct val="110000"/>
              </a:lnSpc>
            </a:pPr>
            <a:r>
              <a:rPr lang="en-US" altLang="en-US" sz="2400" dirty="0">
                <a:latin typeface="ヒラギノ角ゴ Pro W3"/>
                <a:ea typeface="ヒラギノ角ゴ Pro W3"/>
                <a:cs typeface="ヒラギノ角ゴ Pro W3"/>
              </a:rPr>
              <a:t>中央に</a:t>
            </a:r>
            <a:r>
              <a:rPr lang="ja-JP" altLang="en-US" sz="2400" dirty="0">
                <a:latin typeface="ヒラギノ角ゴ Pro W3"/>
                <a:ea typeface="ヒラギノ角ゴ Pro W3"/>
                <a:cs typeface="ヒラギノ角ゴ Pro W3"/>
              </a:rPr>
              <a:t>トラペジウム星団</a:t>
            </a:r>
            <a:endParaRPr lang="en-US" altLang="ja-JP" sz="2400" dirty="0">
              <a:latin typeface="ヒラギノ角ゴ Pro W3"/>
              <a:ea typeface="ヒラギノ角ゴ Pro W3"/>
              <a:cs typeface="ヒラギノ角ゴ Pro W3"/>
            </a:endParaRPr>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4</a:t>
            </a:fld>
            <a:endParaRPr lang="ja-JP" altLang="en-US"/>
          </a:p>
        </p:txBody>
      </p:sp>
      <p:pic>
        <p:nvPicPr>
          <p:cNvPr id="4" name="図 3" descr="Orion-photo-Goran-Nilss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186" y="0"/>
            <a:ext cx="4333131" cy="6858000"/>
          </a:xfrm>
          <a:prstGeom prst="rect">
            <a:avLst/>
          </a:prstGeom>
        </p:spPr>
      </p:pic>
      <p:sp>
        <p:nvSpPr>
          <p:cNvPr id="8" name="正方形/長方形 7"/>
          <p:cNvSpPr/>
          <p:nvPr/>
        </p:nvSpPr>
        <p:spPr>
          <a:xfrm>
            <a:off x="971600" y="6467281"/>
            <a:ext cx="3332688" cy="369332"/>
          </a:xfrm>
          <a:prstGeom prst="rect">
            <a:avLst/>
          </a:prstGeom>
        </p:spPr>
        <p:txBody>
          <a:bodyPr wrap="none">
            <a:spAutoFit/>
          </a:bodyPr>
          <a:lstStyle/>
          <a:p>
            <a:r>
              <a:rPr lang="sv-SE" altLang="ja-JP" dirty="0">
                <a:solidFill>
                  <a:srgbClr val="FFFFFF"/>
                </a:solidFill>
              </a:rPr>
              <a:t>Göran Nilsson / </a:t>
            </a:r>
            <a:r>
              <a:rPr lang="sv-SE" altLang="ja-JP" dirty="0" err="1">
                <a:solidFill>
                  <a:srgbClr val="FFFFFF"/>
                </a:solidFill>
              </a:rPr>
              <a:t>Hole</a:t>
            </a:r>
            <a:r>
              <a:rPr lang="sv-SE" altLang="ja-JP" dirty="0">
                <a:solidFill>
                  <a:srgbClr val="FFFFFF"/>
                </a:solidFill>
              </a:rPr>
              <a:t> </a:t>
            </a:r>
            <a:r>
              <a:rPr lang="sv-SE" altLang="ja-JP" dirty="0" err="1">
                <a:solidFill>
                  <a:srgbClr val="FFFFFF"/>
                </a:solidFill>
              </a:rPr>
              <a:t>Observatory</a:t>
            </a:r>
            <a:endParaRPr lang="ja-JP" altLang="en-US" dirty="0">
              <a:solidFill>
                <a:srgbClr val="FFFFFF"/>
              </a:solidFill>
            </a:endParaRPr>
          </a:p>
        </p:txBody>
      </p:sp>
      <p:pic>
        <p:nvPicPr>
          <p:cNvPr id="7" name="コンテンツ プレースホルダー 5">
            <a:extLst>
              <a:ext uri="{FF2B5EF4-FFF2-40B4-BE49-F238E27FC236}">
                <a16:creationId xmlns:a16="http://schemas.microsoft.com/office/drawing/2014/main" xmlns="" id="{E16C58E4-BB78-5344-86F1-44AC54060C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1421" y="3643190"/>
            <a:ext cx="3061259" cy="3056925"/>
          </a:xfrm>
          <a:prstGeom prst="rect">
            <a:avLst/>
          </a:prstGeom>
        </p:spPr>
      </p:pic>
      <p:sp>
        <p:nvSpPr>
          <p:cNvPr id="9" name="テキスト ボックス 8"/>
          <p:cNvSpPr txBox="1"/>
          <p:nvPr/>
        </p:nvSpPr>
        <p:spPr>
          <a:xfrm>
            <a:off x="5436096" y="6344170"/>
            <a:ext cx="2452890" cy="307777"/>
          </a:xfrm>
          <a:prstGeom prst="rect">
            <a:avLst/>
          </a:prstGeom>
          <a:noFill/>
        </p:spPr>
        <p:txBody>
          <a:bodyPr wrap="none" rtlCol="0">
            <a:spAutoFit/>
          </a:bodyPr>
          <a:lstStyle/>
          <a:p>
            <a:r>
              <a:rPr lang="en-US" altLang="ja-JP" sz="1400" dirty="0">
                <a:solidFill>
                  <a:schemeClr val="bg1"/>
                </a:solidFill>
              </a:rPr>
              <a:t>NASA, C.R. O'Dell and S.K. Won</a:t>
            </a:r>
            <a:endParaRPr kumimoji="1" lang="ja-JP" altLang="en-US" sz="1400" dirty="0">
              <a:solidFill>
                <a:schemeClr val="bg1"/>
              </a:solidFill>
            </a:endParaRPr>
          </a:p>
        </p:txBody>
      </p:sp>
      <p:sp>
        <p:nvSpPr>
          <p:cNvPr id="6" name="正方形/長方形 5"/>
          <p:cNvSpPr/>
          <p:nvPr/>
        </p:nvSpPr>
        <p:spPr>
          <a:xfrm>
            <a:off x="2049886" y="3643190"/>
            <a:ext cx="361874" cy="36187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2411760" y="4005064"/>
            <a:ext cx="3024336" cy="26950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2411760" y="3643190"/>
            <a:ext cx="298966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7253771" y="5373216"/>
            <a:ext cx="545468" cy="369332"/>
          </a:xfrm>
          <a:prstGeom prst="rect">
            <a:avLst/>
          </a:prstGeom>
          <a:noFill/>
        </p:spPr>
        <p:txBody>
          <a:bodyPr wrap="square" rtlCol="0">
            <a:spAutoFit/>
          </a:bodyPr>
          <a:lstStyle/>
          <a:p>
            <a:r>
              <a:rPr kumimoji="1" lang="en-US" altLang="ja-JP" dirty="0">
                <a:solidFill>
                  <a:schemeClr val="bg1"/>
                </a:solidFill>
              </a:rPr>
              <a:t>A</a:t>
            </a:r>
            <a:endParaRPr kumimoji="1" lang="ja-JP" altLang="en-US" dirty="0">
              <a:solidFill>
                <a:schemeClr val="bg1"/>
              </a:solidFill>
            </a:endParaRPr>
          </a:p>
        </p:txBody>
      </p:sp>
      <p:sp>
        <p:nvSpPr>
          <p:cNvPr id="15" name="テキスト ボックス 14"/>
          <p:cNvSpPr txBox="1"/>
          <p:nvPr/>
        </p:nvSpPr>
        <p:spPr>
          <a:xfrm>
            <a:off x="7194884" y="5013176"/>
            <a:ext cx="545468" cy="369332"/>
          </a:xfrm>
          <a:prstGeom prst="rect">
            <a:avLst/>
          </a:prstGeom>
          <a:noFill/>
        </p:spPr>
        <p:txBody>
          <a:bodyPr wrap="square" rtlCol="0">
            <a:spAutoFit/>
          </a:bodyPr>
          <a:lstStyle/>
          <a:p>
            <a:r>
              <a:rPr lang="en-US" altLang="ja-JP" dirty="0">
                <a:solidFill>
                  <a:schemeClr val="bg1"/>
                </a:solidFill>
              </a:rPr>
              <a:t>B</a:t>
            </a:r>
            <a:endParaRPr kumimoji="1" lang="ja-JP" altLang="en-US" dirty="0">
              <a:solidFill>
                <a:schemeClr val="bg1"/>
              </a:solidFill>
            </a:endParaRPr>
          </a:p>
        </p:txBody>
      </p:sp>
      <p:sp>
        <p:nvSpPr>
          <p:cNvPr id="16" name="テキスト ボックス 15"/>
          <p:cNvSpPr txBox="1"/>
          <p:nvPr/>
        </p:nvSpPr>
        <p:spPr>
          <a:xfrm>
            <a:off x="6675530" y="5675166"/>
            <a:ext cx="545468" cy="369332"/>
          </a:xfrm>
          <a:prstGeom prst="rect">
            <a:avLst/>
          </a:prstGeom>
          <a:noFill/>
        </p:spPr>
        <p:txBody>
          <a:bodyPr wrap="square" rtlCol="0">
            <a:spAutoFit/>
          </a:bodyPr>
          <a:lstStyle/>
          <a:p>
            <a:r>
              <a:rPr lang="en-US" altLang="ja-JP" dirty="0">
                <a:solidFill>
                  <a:schemeClr val="bg1"/>
                </a:solidFill>
              </a:rPr>
              <a:t>C</a:t>
            </a:r>
            <a:endParaRPr kumimoji="1" lang="ja-JP" altLang="en-US" dirty="0">
              <a:solidFill>
                <a:schemeClr val="bg1"/>
              </a:solidFill>
            </a:endParaRPr>
          </a:p>
        </p:txBody>
      </p:sp>
      <p:sp>
        <p:nvSpPr>
          <p:cNvPr id="17" name="テキスト ボックス 16"/>
          <p:cNvSpPr txBox="1"/>
          <p:nvPr/>
        </p:nvSpPr>
        <p:spPr>
          <a:xfrm>
            <a:off x="6343909" y="5301208"/>
            <a:ext cx="545468" cy="369332"/>
          </a:xfrm>
          <a:prstGeom prst="rect">
            <a:avLst/>
          </a:prstGeom>
          <a:noFill/>
        </p:spPr>
        <p:txBody>
          <a:bodyPr wrap="square" rtlCol="0">
            <a:spAutoFit/>
          </a:bodyPr>
          <a:lstStyle/>
          <a:p>
            <a:r>
              <a:rPr lang="en-US" altLang="ja-JP" dirty="0">
                <a:solidFill>
                  <a:schemeClr val="bg1"/>
                </a:solidFill>
              </a:rPr>
              <a:t>D</a:t>
            </a:r>
            <a:endParaRPr kumimoji="1" lang="ja-JP" altLang="en-US" dirty="0">
              <a:solidFill>
                <a:schemeClr val="bg1"/>
              </a:solidFill>
            </a:endParaRPr>
          </a:p>
        </p:txBody>
      </p:sp>
    </p:spTree>
    <p:extLst>
      <p:ext uri="{BB962C8B-B14F-4D97-AF65-F5344CB8AC3E}">
        <p14:creationId xmlns:p14="http://schemas.microsoft.com/office/powerpoint/2010/main" val="474595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5</a:t>
            </a:fld>
            <a:endParaRPr lang="ja-JP" altLang="en-US"/>
          </a:p>
        </p:txBody>
      </p:sp>
      <p:pic>
        <p:nvPicPr>
          <p:cNvPr id="6" name="図 5" descr="orion-whole-min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1360661"/>
            <a:ext cx="8891958" cy="3493769"/>
          </a:xfrm>
          <a:prstGeom prst="rect">
            <a:avLst/>
          </a:prstGeom>
        </p:spPr>
      </p:pic>
      <p:sp>
        <p:nvSpPr>
          <p:cNvPr id="7" name="タイトル 1"/>
          <p:cNvSpPr>
            <a:spLocks noGrp="1"/>
          </p:cNvSpPr>
          <p:nvPr>
            <p:ph type="title"/>
          </p:nvPr>
        </p:nvSpPr>
        <p:spPr>
          <a:xfrm>
            <a:off x="457200" y="346646"/>
            <a:ext cx="8229600" cy="706090"/>
          </a:xfrm>
        </p:spPr>
        <p:txBody>
          <a:bodyPr>
            <a:normAutofit fontScale="90000"/>
          </a:bodyPr>
          <a:lstStyle/>
          <a:p>
            <a:r>
              <a:rPr kumimoji="1" lang="ja-JP" altLang="en-US" sz="2700" dirty="0"/>
              <a:t>研究の背景</a:t>
            </a:r>
            <a:r>
              <a:rPr kumimoji="1" lang="en-US" altLang="ja-JP" sz="2700" dirty="0"/>
              <a:t>2</a:t>
            </a:r>
            <a:r>
              <a:rPr kumimoji="1" lang="en-US" altLang="ja-JP" dirty="0"/>
              <a:t/>
            </a:r>
            <a:br>
              <a:rPr kumimoji="1" lang="en-US" altLang="ja-JP" dirty="0"/>
            </a:br>
            <a:r>
              <a:rPr kumimoji="1" lang="ja-JP" altLang="en-US" dirty="0"/>
              <a:t>オリオン大星雲と分子雲</a:t>
            </a:r>
          </a:p>
        </p:txBody>
      </p:sp>
      <p:sp>
        <p:nvSpPr>
          <p:cNvPr id="8" name="コンテンツ プレースホルダー 2"/>
          <p:cNvSpPr>
            <a:spLocks noGrp="1"/>
          </p:cNvSpPr>
          <p:nvPr>
            <p:ph idx="1"/>
          </p:nvPr>
        </p:nvSpPr>
        <p:spPr>
          <a:xfrm>
            <a:off x="539552" y="5105077"/>
            <a:ext cx="8434905" cy="1708299"/>
          </a:xfrm>
        </p:spPr>
        <p:txBody>
          <a:bodyPr>
            <a:normAutofit/>
          </a:bodyPr>
          <a:lstStyle/>
          <a:p>
            <a:pPr>
              <a:lnSpc>
                <a:spcPct val="110000"/>
              </a:lnSpc>
            </a:pPr>
            <a:r>
              <a:rPr lang="ja-JP" altLang="en-US" sz="2400" dirty="0">
                <a:latin typeface="ヒラギノ角ゴ Pro W3"/>
                <a:ea typeface="ヒラギノ角ゴ Pro W3"/>
                <a:cs typeface="ヒラギノ角ゴ Pro W3"/>
              </a:rPr>
              <a:t>分子雲 </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 銀河をただよう目には見えない冷たい</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ガス</a:t>
            </a:r>
            <a:r>
              <a:rPr lang="en-US" altLang="ja-JP" sz="2400" dirty="0">
                <a:latin typeface="ヒラギノ角ゴ Pro W3"/>
                <a:ea typeface="ヒラギノ角ゴ Pro W3"/>
                <a:cs typeface="ヒラギノ角ゴ Pro W3"/>
              </a:rPr>
              <a:t>”</a:t>
            </a:r>
          </a:p>
          <a:p>
            <a:pPr>
              <a:lnSpc>
                <a:spcPct val="110000"/>
              </a:lnSpc>
            </a:pPr>
            <a:r>
              <a:rPr kumimoji="1" lang="ja-JP" altLang="en-US" sz="2400" dirty="0">
                <a:latin typeface="ヒラギノ角ゴ Pro W3"/>
                <a:ea typeface="ヒラギノ角ゴ Pro W3"/>
                <a:cs typeface="ヒラギノ角ゴ Pro W3"/>
              </a:rPr>
              <a:t>分子雲は星の母体</a:t>
            </a:r>
            <a:endParaRPr kumimoji="1"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星の起源を知るためには分子雲の研究が重要</a:t>
            </a:r>
            <a:endParaRPr kumimoji="1" lang="en-US" altLang="ja-JP" sz="24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28943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6</a:t>
            </a:fld>
            <a:endParaRPr lang="ja-JP" altLang="en-US"/>
          </a:p>
        </p:txBody>
      </p:sp>
      <p:pic>
        <p:nvPicPr>
          <p:cNvPr id="6" name="図 5" descr="p218025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7744" y="1376772"/>
            <a:ext cx="4656517" cy="3492388"/>
          </a:xfrm>
          <a:prstGeom prst="rect">
            <a:avLst/>
          </a:prstGeom>
        </p:spPr>
      </p:pic>
      <p:sp>
        <p:nvSpPr>
          <p:cNvPr id="7" name="タイトル 1"/>
          <p:cNvSpPr>
            <a:spLocks noGrp="1"/>
          </p:cNvSpPr>
          <p:nvPr>
            <p:ph type="title"/>
          </p:nvPr>
        </p:nvSpPr>
        <p:spPr>
          <a:xfrm>
            <a:off x="457200" y="274638"/>
            <a:ext cx="8229600" cy="706090"/>
          </a:xfrm>
        </p:spPr>
        <p:txBody>
          <a:bodyPr>
            <a:normAutofit fontScale="90000"/>
          </a:bodyPr>
          <a:lstStyle/>
          <a:p>
            <a:r>
              <a:rPr kumimoji="1" lang="ja-JP" altLang="en-US" sz="2700" dirty="0"/>
              <a:t>研究の背景</a:t>
            </a:r>
            <a:r>
              <a:rPr kumimoji="1" lang="en-US" altLang="ja-JP" sz="2700" dirty="0"/>
              <a:t>3</a:t>
            </a:r>
            <a:r>
              <a:rPr kumimoji="1" lang="en-US" altLang="ja-JP" dirty="0"/>
              <a:t/>
            </a:r>
            <a:br>
              <a:rPr kumimoji="1" lang="en-US" altLang="ja-JP" dirty="0"/>
            </a:br>
            <a:r>
              <a:rPr kumimoji="1" lang="ja-JP" altLang="en-US" dirty="0"/>
              <a:t>野辺山</a:t>
            </a:r>
            <a:r>
              <a:rPr kumimoji="1" lang="en-US" altLang="ja-JP" dirty="0"/>
              <a:t>45m</a:t>
            </a:r>
            <a:r>
              <a:rPr kumimoji="1" lang="ja-JP" altLang="en-US" dirty="0"/>
              <a:t>電波望遠鏡</a:t>
            </a:r>
          </a:p>
        </p:txBody>
      </p:sp>
      <p:sp>
        <p:nvSpPr>
          <p:cNvPr id="8" name="コンテンツ プレースホルダー 2"/>
          <p:cNvSpPr>
            <a:spLocks noGrp="1"/>
          </p:cNvSpPr>
          <p:nvPr>
            <p:ph idx="1"/>
          </p:nvPr>
        </p:nvSpPr>
        <p:spPr>
          <a:xfrm>
            <a:off x="611561" y="5085184"/>
            <a:ext cx="7920880" cy="1420267"/>
          </a:xfrm>
        </p:spPr>
        <p:txBody>
          <a:bodyPr>
            <a:normAutofit/>
          </a:bodyPr>
          <a:lstStyle/>
          <a:p>
            <a:pPr>
              <a:lnSpc>
                <a:spcPct val="110000"/>
              </a:lnSpc>
            </a:pPr>
            <a:r>
              <a:rPr lang="ja-JP" altLang="en-US" sz="2400" dirty="0">
                <a:latin typeface="ヒラギノ角ゴ Pro W3"/>
                <a:ea typeface="ヒラギノ角ゴ Pro W3"/>
                <a:cs typeface="ヒラギノ角ゴ Pro W3"/>
              </a:rPr>
              <a:t>国立天文台</a:t>
            </a:r>
            <a:r>
              <a:rPr lang="en-US" altLang="ja-JP" sz="2400" dirty="0">
                <a:latin typeface="ヒラギノ角ゴ Pro W3"/>
                <a:ea typeface="ヒラギノ角ゴ Pro W3"/>
                <a:cs typeface="ヒラギノ角ゴ Pro W3"/>
              </a:rPr>
              <a:t> </a:t>
            </a:r>
            <a:r>
              <a:rPr lang="ja-JP" altLang="en-US" sz="2400" dirty="0">
                <a:latin typeface="ヒラギノ角ゴ Pro W3"/>
                <a:ea typeface="ヒラギノ角ゴ Pro W3"/>
                <a:cs typeface="ヒラギノ角ゴ Pro W3"/>
              </a:rPr>
              <a:t>野辺山宇宙電波観測所</a:t>
            </a:r>
            <a:endParaRPr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オリオン大星雲の詳細な分子雲</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地図</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を作成</a:t>
            </a:r>
            <a:endParaRPr lang="en-US" altLang="ja-JP" sz="2400" dirty="0">
              <a:latin typeface="ヒラギノ角ゴ Pro W3"/>
              <a:ea typeface="ヒラギノ角ゴ Pro W3"/>
              <a:cs typeface="ヒラギノ角ゴ Pro W3"/>
            </a:endParaRPr>
          </a:p>
          <a:p>
            <a:pPr>
              <a:lnSpc>
                <a:spcPct val="110000"/>
              </a:lnSpc>
            </a:pPr>
            <a:r>
              <a:rPr kumimoji="1" lang="ja-JP" altLang="en-US" sz="2400" dirty="0">
                <a:latin typeface="ヒラギノ角ゴ Pro W3"/>
                <a:ea typeface="ヒラギノ角ゴ Pro W3"/>
                <a:cs typeface="ヒラギノ角ゴ Pro W3"/>
              </a:rPr>
              <a:t>研究チームはこの分子雲データの詳細解析を実施</a:t>
            </a:r>
            <a:endParaRPr kumimoji="1" lang="en-US" altLang="ja-JP" sz="2400" dirty="0">
              <a:latin typeface="ヒラギノ角ゴ Pro W3"/>
              <a:ea typeface="ヒラギノ角ゴ Pro W3"/>
              <a:cs typeface="ヒラギノ角ゴ Pro W3"/>
            </a:endParaRPr>
          </a:p>
        </p:txBody>
      </p:sp>
      <p:sp>
        <p:nvSpPr>
          <p:cNvPr id="9" name="正方形/長方形 8"/>
          <p:cNvSpPr/>
          <p:nvPr/>
        </p:nvSpPr>
        <p:spPr>
          <a:xfrm>
            <a:off x="6941736" y="4407495"/>
            <a:ext cx="800219" cy="461665"/>
          </a:xfrm>
          <a:prstGeom prst="rect">
            <a:avLst/>
          </a:prstGeom>
        </p:spPr>
        <p:txBody>
          <a:bodyPr wrap="none">
            <a:spAutoFit/>
          </a:bodyPr>
          <a:lstStyle/>
          <a:p>
            <a:r>
              <a:rPr lang="ja-JP" altLang="en-US" sz="1200" dirty="0"/>
              <a:t>撮影</a:t>
            </a:r>
            <a:endParaRPr lang="en-US" altLang="ja-JP" sz="1200" dirty="0"/>
          </a:p>
          <a:p>
            <a:r>
              <a:rPr lang="ja-JP" altLang="en-US" sz="1200" dirty="0"/>
              <a:t>河野樹人</a:t>
            </a:r>
          </a:p>
        </p:txBody>
      </p:sp>
    </p:spTree>
    <p:extLst>
      <p:ext uri="{BB962C8B-B14F-4D97-AF65-F5344CB8AC3E}">
        <p14:creationId xmlns:p14="http://schemas.microsoft.com/office/powerpoint/2010/main" val="322062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7</a:t>
            </a:fld>
            <a:endParaRPr lang="ja-JP" altLang="en-US"/>
          </a:p>
        </p:txBody>
      </p:sp>
      <p:pic>
        <p:nvPicPr>
          <p:cNvPr id="6" name="図 5" descr="Two_cloud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3700031"/>
            <a:ext cx="4622019" cy="2898842"/>
          </a:xfrm>
          <a:prstGeom prst="rect">
            <a:avLst/>
          </a:prstGeom>
        </p:spPr>
      </p:pic>
      <p:pic>
        <p:nvPicPr>
          <p:cNvPr id="2" name="図 1" descr="NRO_Orion.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1639" y="260648"/>
            <a:ext cx="2275210" cy="2885218"/>
          </a:xfrm>
          <a:prstGeom prst="rect">
            <a:avLst/>
          </a:prstGeom>
        </p:spPr>
      </p:pic>
      <p:sp>
        <p:nvSpPr>
          <p:cNvPr id="3" name="左矢印 2"/>
          <p:cNvSpPr/>
          <p:nvPr/>
        </p:nvSpPr>
        <p:spPr>
          <a:xfrm rot="18944862">
            <a:off x="1624947" y="3237607"/>
            <a:ext cx="517830" cy="4320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左矢印 6"/>
          <p:cNvSpPr/>
          <p:nvPr/>
        </p:nvSpPr>
        <p:spPr>
          <a:xfrm rot="13408232">
            <a:off x="2856088" y="3216522"/>
            <a:ext cx="517830" cy="4320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タイトル 1"/>
          <p:cNvSpPr>
            <a:spLocks noGrp="1"/>
          </p:cNvSpPr>
          <p:nvPr>
            <p:ph type="title"/>
          </p:nvPr>
        </p:nvSpPr>
        <p:spPr>
          <a:xfrm>
            <a:off x="5076056" y="274638"/>
            <a:ext cx="3610744" cy="1143000"/>
          </a:xfrm>
        </p:spPr>
        <p:txBody>
          <a:bodyPr>
            <a:normAutofit fontScale="90000"/>
          </a:bodyPr>
          <a:lstStyle/>
          <a:p>
            <a:r>
              <a:rPr kumimoji="1" lang="ja-JP" altLang="en-US" sz="2700" dirty="0"/>
              <a:t>研究の結果</a:t>
            </a:r>
            <a:r>
              <a:rPr kumimoji="1" lang="en-US" altLang="ja-JP" sz="2700" dirty="0"/>
              <a:t>1</a:t>
            </a:r>
            <a:r>
              <a:rPr kumimoji="1" lang="en-US" altLang="ja-JP" dirty="0"/>
              <a:t/>
            </a:r>
            <a:br>
              <a:rPr kumimoji="1" lang="en-US" altLang="ja-JP" dirty="0"/>
            </a:br>
            <a:r>
              <a:rPr lang="ja-JP" altLang="en-US" dirty="0"/>
              <a:t>２個の分子雲</a:t>
            </a:r>
            <a:endParaRPr kumimoji="1" lang="ja-JP" altLang="en-US" dirty="0"/>
          </a:p>
        </p:txBody>
      </p:sp>
      <p:sp>
        <p:nvSpPr>
          <p:cNvPr id="9" name="コンテンツ プレースホルダー 2"/>
          <p:cNvSpPr>
            <a:spLocks noGrp="1"/>
          </p:cNvSpPr>
          <p:nvPr>
            <p:ph idx="1"/>
          </p:nvPr>
        </p:nvSpPr>
        <p:spPr>
          <a:xfrm>
            <a:off x="4932040" y="2195513"/>
            <a:ext cx="4042417" cy="4041800"/>
          </a:xfrm>
        </p:spPr>
        <p:txBody>
          <a:bodyPr>
            <a:normAutofit/>
          </a:bodyPr>
          <a:lstStyle/>
          <a:p>
            <a:pPr>
              <a:lnSpc>
                <a:spcPct val="110000"/>
              </a:lnSpc>
            </a:pPr>
            <a:r>
              <a:rPr lang="ja-JP" altLang="en-US" sz="2400" dirty="0">
                <a:latin typeface="ヒラギノ角ゴ Pro W3"/>
                <a:ea typeface="ヒラギノ角ゴ Pro W3"/>
                <a:cs typeface="ヒラギノ角ゴ Pro W3"/>
              </a:rPr>
              <a:t>これまでオリオン大星雲方向の分子雲は</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１個</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だと思われていた。</a:t>
            </a:r>
            <a:endParaRPr lang="en-US" altLang="ja-JP" sz="2400" dirty="0">
              <a:latin typeface="ヒラギノ角ゴ Pro W3"/>
              <a:ea typeface="ヒラギノ角ゴ Pro W3"/>
              <a:cs typeface="ヒラギノ角ゴ Pro W3"/>
            </a:endParaRPr>
          </a:p>
          <a:p>
            <a:pPr>
              <a:lnSpc>
                <a:spcPct val="110000"/>
              </a:lnSpc>
            </a:pPr>
            <a:endParaRPr kumimoji="1" lang="en-US" altLang="ja-JP" sz="2400" dirty="0">
              <a:latin typeface="ヒラギノ角ゴ Pro W3"/>
              <a:ea typeface="ヒラギノ角ゴ Pro W3"/>
              <a:cs typeface="ヒラギノ角ゴ Pro W3"/>
            </a:endParaRPr>
          </a:p>
          <a:p>
            <a:pPr>
              <a:lnSpc>
                <a:spcPct val="110000"/>
              </a:lnSpc>
            </a:pPr>
            <a:r>
              <a:rPr lang="ja-JP" altLang="en-US" sz="2400" dirty="0">
                <a:latin typeface="ヒラギノ角ゴ Pro W3"/>
                <a:ea typeface="ヒラギノ角ゴ Pro W3"/>
                <a:cs typeface="ヒラギノ角ゴ Pro W3"/>
              </a:rPr>
              <a:t>今回、実は</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２個の別々の分子雲が重なって見えている</a:t>
            </a:r>
            <a:r>
              <a:rPr lang="en-US" altLang="ja-JP" sz="2400" dirty="0">
                <a:latin typeface="ヒラギノ角ゴ Pro W3"/>
                <a:ea typeface="ヒラギノ角ゴ Pro W3"/>
                <a:cs typeface="ヒラギノ角ゴ Pro W3"/>
              </a:rPr>
              <a:t>”</a:t>
            </a:r>
            <a:r>
              <a:rPr lang="ja-JP" altLang="en-US" sz="2400" dirty="0">
                <a:latin typeface="ヒラギノ角ゴ Pro W3"/>
                <a:ea typeface="ヒラギノ角ゴ Pro W3"/>
                <a:cs typeface="ヒラギノ角ゴ Pro W3"/>
              </a:rPr>
              <a:t>ことを発見</a:t>
            </a:r>
            <a:endParaRPr kumimoji="1" lang="ja-JP" altLang="en-US" sz="24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328648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8</a:t>
            </a:fld>
            <a:endParaRPr lang="ja-JP" altLang="en-US"/>
          </a:p>
        </p:txBody>
      </p:sp>
      <p:pic>
        <p:nvPicPr>
          <p:cNvPr id="6" name="図 5" descr="Two_cloud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3547" y="1318071"/>
            <a:ext cx="7498980" cy="4703217"/>
          </a:xfrm>
          <a:prstGeom prst="rect">
            <a:avLst/>
          </a:prstGeom>
        </p:spPr>
      </p:pic>
      <p:sp>
        <p:nvSpPr>
          <p:cNvPr id="7" name="タイトル 1"/>
          <p:cNvSpPr>
            <a:spLocks noGrp="1"/>
          </p:cNvSpPr>
          <p:nvPr>
            <p:ph type="title"/>
          </p:nvPr>
        </p:nvSpPr>
        <p:spPr>
          <a:xfrm>
            <a:off x="457200" y="274638"/>
            <a:ext cx="8229600" cy="706090"/>
          </a:xfrm>
        </p:spPr>
        <p:txBody>
          <a:bodyPr>
            <a:normAutofit fontScale="90000"/>
          </a:bodyPr>
          <a:lstStyle/>
          <a:p>
            <a:r>
              <a:rPr lang="ja-JP" altLang="en-US" sz="2700" dirty="0"/>
              <a:t>研究の結果</a:t>
            </a:r>
            <a:r>
              <a:rPr lang="en-US" altLang="ja-JP" sz="2700" dirty="0"/>
              <a:t>1</a:t>
            </a:r>
            <a:br>
              <a:rPr lang="en-US" altLang="ja-JP" sz="2700" dirty="0"/>
            </a:br>
            <a:r>
              <a:rPr lang="ja-JP" altLang="en-US" dirty="0"/>
              <a:t>２個の分子雲</a:t>
            </a:r>
            <a:endParaRPr kumimoji="1" lang="ja-JP" altLang="en-US" dirty="0"/>
          </a:p>
        </p:txBody>
      </p:sp>
      <p:sp>
        <p:nvSpPr>
          <p:cNvPr id="8" name="テキスト ボックス 7"/>
          <p:cNvSpPr txBox="1"/>
          <p:nvPr/>
        </p:nvSpPr>
        <p:spPr>
          <a:xfrm>
            <a:off x="899592" y="5477162"/>
            <a:ext cx="3350126" cy="400110"/>
          </a:xfrm>
          <a:prstGeom prst="rect">
            <a:avLst/>
          </a:prstGeom>
          <a:noFill/>
        </p:spPr>
        <p:txBody>
          <a:bodyPr wrap="square" rtlCol="0">
            <a:spAutoFit/>
          </a:bodyPr>
          <a:lstStyle/>
          <a:p>
            <a:r>
              <a:rPr kumimoji="1" lang="ja-JP" altLang="en-US" sz="2000" dirty="0">
                <a:solidFill>
                  <a:schemeClr val="bg1"/>
                </a:solidFill>
              </a:rPr>
              <a:t>視線速度</a:t>
            </a:r>
            <a:r>
              <a:rPr kumimoji="1" lang="en-US" altLang="ja-JP" sz="2000" dirty="0">
                <a:solidFill>
                  <a:schemeClr val="bg1"/>
                </a:solidFill>
              </a:rPr>
              <a:t>9km/</a:t>
            </a:r>
            <a:r>
              <a:rPr kumimoji="1" lang="ja-JP" altLang="en-US" sz="2000" dirty="0">
                <a:solidFill>
                  <a:schemeClr val="bg1"/>
                </a:solidFill>
              </a:rPr>
              <a:t>秒の分子雲</a:t>
            </a:r>
          </a:p>
        </p:txBody>
      </p:sp>
      <p:sp>
        <p:nvSpPr>
          <p:cNvPr id="9" name="テキスト ボックス 8"/>
          <p:cNvSpPr txBox="1"/>
          <p:nvPr/>
        </p:nvSpPr>
        <p:spPr>
          <a:xfrm>
            <a:off x="4716016" y="5477162"/>
            <a:ext cx="3350126" cy="400110"/>
          </a:xfrm>
          <a:prstGeom prst="rect">
            <a:avLst/>
          </a:prstGeom>
          <a:noFill/>
        </p:spPr>
        <p:txBody>
          <a:bodyPr wrap="square" rtlCol="0">
            <a:spAutoFit/>
          </a:bodyPr>
          <a:lstStyle/>
          <a:p>
            <a:r>
              <a:rPr kumimoji="1" lang="ja-JP" altLang="en-US" sz="2000" dirty="0">
                <a:solidFill>
                  <a:schemeClr val="bg1"/>
                </a:solidFill>
              </a:rPr>
              <a:t>視線速度</a:t>
            </a:r>
            <a:r>
              <a:rPr lang="en-US" altLang="ja-JP" sz="2000" dirty="0">
                <a:solidFill>
                  <a:schemeClr val="bg1"/>
                </a:solidFill>
              </a:rPr>
              <a:t>14</a:t>
            </a:r>
            <a:r>
              <a:rPr kumimoji="1" lang="en-US" altLang="ja-JP" sz="2000" dirty="0">
                <a:solidFill>
                  <a:schemeClr val="bg1"/>
                </a:solidFill>
              </a:rPr>
              <a:t>km/</a:t>
            </a:r>
            <a:r>
              <a:rPr kumimoji="1" lang="ja-JP" altLang="en-US" sz="2000" dirty="0">
                <a:solidFill>
                  <a:schemeClr val="bg1"/>
                </a:solidFill>
              </a:rPr>
              <a:t>秒の分子雲</a:t>
            </a:r>
          </a:p>
        </p:txBody>
      </p:sp>
      <p:sp>
        <p:nvSpPr>
          <p:cNvPr id="10" name="コンテンツ プレースホルダー 2"/>
          <p:cNvSpPr>
            <a:spLocks noGrp="1"/>
          </p:cNvSpPr>
          <p:nvPr>
            <p:ph idx="1"/>
          </p:nvPr>
        </p:nvSpPr>
        <p:spPr>
          <a:xfrm>
            <a:off x="611561" y="6093295"/>
            <a:ext cx="7920880" cy="628179"/>
          </a:xfrm>
        </p:spPr>
        <p:txBody>
          <a:bodyPr>
            <a:normAutofit/>
          </a:bodyPr>
          <a:lstStyle/>
          <a:p>
            <a:pPr>
              <a:lnSpc>
                <a:spcPct val="110000"/>
              </a:lnSpc>
            </a:pPr>
            <a:r>
              <a:rPr lang="en-US" altLang="en-US" sz="2400" dirty="0">
                <a:latin typeface="ヒラギノ角ゴ Pro W3"/>
                <a:ea typeface="ヒラギノ角ゴ Pro W3"/>
                <a:cs typeface="ヒラギノ角ゴ Pro W3"/>
              </a:rPr>
              <a:t>２つの分子雲は異なる速度を持ち、衝突を示唆</a:t>
            </a:r>
            <a:endParaRPr kumimoji="1" lang="en-US" altLang="ja-JP" sz="24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37625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778098"/>
          </a:xfrm>
        </p:spPr>
        <p:txBody>
          <a:bodyPr>
            <a:normAutofit fontScale="90000"/>
          </a:bodyPr>
          <a:lstStyle/>
          <a:p>
            <a:r>
              <a:rPr lang="ja-JP" altLang="en-US" sz="2700" dirty="0"/>
              <a:t>研究の結果</a:t>
            </a:r>
            <a:r>
              <a:rPr lang="ja-JP" altLang="ja-JP" sz="2700" dirty="0"/>
              <a:t>2</a:t>
            </a:r>
            <a:r>
              <a:rPr lang="en-US" altLang="ja-JP" sz="3600" dirty="0"/>
              <a:t/>
            </a:r>
            <a:br>
              <a:rPr lang="en-US" altLang="ja-JP" sz="3600" dirty="0"/>
            </a:br>
            <a:r>
              <a:rPr lang="ja-JP" altLang="en-US" sz="3600" dirty="0"/>
              <a:t>２</a:t>
            </a:r>
            <a:r>
              <a:rPr kumimoji="1" lang="ja-JP" altLang="en-US" sz="3600" dirty="0"/>
              <a:t>個の分子雲の</a:t>
            </a:r>
            <a:r>
              <a:rPr kumimoji="1" lang="en-US" altLang="ja-JP" sz="3600" dirty="0"/>
              <a:t>”</a:t>
            </a:r>
            <a:r>
              <a:rPr kumimoji="1" lang="ja-JP" altLang="en-US" sz="3600" dirty="0"/>
              <a:t>相補的分布</a:t>
            </a:r>
            <a:r>
              <a:rPr kumimoji="1" lang="en-US" altLang="ja-JP" sz="3600" dirty="0"/>
              <a:t>”</a:t>
            </a:r>
            <a:endParaRPr kumimoji="1" lang="ja-JP" altLang="en-US" sz="3600" dirty="0"/>
          </a:p>
        </p:txBody>
      </p:sp>
      <p:sp>
        <p:nvSpPr>
          <p:cNvPr id="5" name="スライド番号プレースホルダー 4"/>
          <p:cNvSpPr>
            <a:spLocks noGrp="1"/>
          </p:cNvSpPr>
          <p:nvPr>
            <p:ph type="sldNum" sz="quarter" idx="12"/>
          </p:nvPr>
        </p:nvSpPr>
        <p:spPr/>
        <p:txBody>
          <a:bodyPr/>
          <a:lstStyle/>
          <a:p>
            <a:fld id="{33ADB9AD-A77F-0F48-9A86-F4FBC19F1440}" type="slidenum">
              <a:rPr lang="ja-JP" altLang="en-US" smtClean="0"/>
              <a:pPr/>
              <a:t>9</a:t>
            </a:fld>
            <a:endParaRPr lang="ja-JP" altLang="en-US"/>
          </a:p>
        </p:txBody>
      </p:sp>
      <p:pic>
        <p:nvPicPr>
          <p:cNvPr id="3" name="図 2" descr="compl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9632" y="1249725"/>
            <a:ext cx="6687312" cy="5364480"/>
          </a:xfrm>
          <a:prstGeom prst="rect">
            <a:avLst/>
          </a:prstGeom>
        </p:spPr>
      </p:pic>
    </p:spTree>
    <p:extLst>
      <p:ext uri="{BB962C8B-B14F-4D97-AF65-F5344CB8AC3E}">
        <p14:creationId xmlns:p14="http://schemas.microsoft.com/office/powerpoint/2010/main" val="3646034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8800</TotalTime>
  <Words>1076</Words>
  <Application>Microsoft Macintosh PowerPoint</Application>
  <PresentationFormat>画面に合わせる (4:3)</PresentationFormat>
  <Paragraphs>167</Paragraphs>
  <Slides>23</Slides>
  <Notes>8</Notes>
  <HiddenSlides>0</HiddenSlides>
  <MMClips>1</MMClips>
  <ScaleCrop>false</ScaleCrop>
  <HeadingPairs>
    <vt:vector size="4" baseType="variant">
      <vt:variant>
        <vt:lpstr>テーマ</vt:lpstr>
      </vt:variant>
      <vt:variant>
        <vt:i4>1</vt:i4>
      </vt:variant>
      <vt:variant>
        <vt:lpstr>スライド タイトル</vt:lpstr>
      </vt:variant>
      <vt:variant>
        <vt:i4>23</vt:i4>
      </vt:variant>
    </vt:vector>
  </HeadingPairs>
  <TitlesOfParts>
    <vt:vector size="24" baseType="lpstr">
      <vt:lpstr>Office テーマ</vt:lpstr>
      <vt:lpstr>4</vt:lpstr>
      <vt:lpstr>今回の研究成果</vt:lpstr>
      <vt:lpstr>研究チーム</vt:lpstr>
      <vt:lpstr>研究の背景1 オリオン大星雲</vt:lpstr>
      <vt:lpstr>研究の背景2 オリオン大星雲と分子雲</vt:lpstr>
      <vt:lpstr>研究の背景3 野辺山45m電波望遠鏡</vt:lpstr>
      <vt:lpstr>研究の結果1 ２個の分子雲</vt:lpstr>
      <vt:lpstr>研究の結果1 ２個の分子雲</vt:lpstr>
      <vt:lpstr>研究の結果2 ２個の分子雲の”相補的分布”</vt:lpstr>
      <vt:lpstr>研究の結果3 分子雲衝突による巨大星形成モデル</vt:lpstr>
      <vt:lpstr>研究の結果3 分子雲衝突による巨大星形成モデル</vt:lpstr>
      <vt:lpstr> 研究の結果4 分子雲衝突が　　つくる相補的分布</vt:lpstr>
      <vt:lpstr> 研究の結果4 分子雲衝突が　　つくる相補的分布</vt:lpstr>
      <vt:lpstr>研究の結果4 分子雲衝突がつくる相補的分布</vt:lpstr>
      <vt:lpstr>研究の結果5 オリオン大星雲を作った分子雲衝突</vt:lpstr>
      <vt:lpstr>研究の結果5 オリオン大星雲を作った　　　　　分子雲衝突</vt:lpstr>
      <vt:lpstr>研究の結果5 オリオン大星雲を作った分子雲衝突</vt:lpstr>
      <vt:lpstr>研究の結果5 オリオン大星雲を作った分子雲衝突</vt:lpstr>
      <vt:lpstr>その他の分子雲衝突と巨大星形成の例 （オリオン座 NGC2024）</vt:lpstr>
      <vt:lpstr>その他の分子雲衝突と巨大星形成の例 （三裂星雲・M20）</vt:lpstr>
      <vt:lpstr>まとめ</vt:lpstr>
      <vt:lpstr>PowerPoint プレゼンテーション</vt:lpstr>
      <vt:lpstr>巨大星（大質量星）</vt:lpstr>
    </vt:vector>
  </TitlesOfParts>
  <Company>nagoya univercity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大浜 晶生</dc:creator>
  <cp:lastModifiedBy>藤田 真司</cp:lastModifiedBy>
  <cp:revision>434</cp:revision>
  <cp:lastPrinted>2018-06-18T01:16:58Z</cp:lastPrinted>
  <dcterms:created xsi:type="dcterms:W3CDTF">2013-04-23T04:47:25Z</dcterms:created>
  <dcterms:modified xsi:type="dcterms:W3CDTF">2018-06-20T09:11:43Z</dcterms:modified>
</cp:coreProperties>
</file>